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9451975"/>
            <a:ext cx="7772400" cy="0"/>
          </a:xfrm>
          <a:custGeom>
            <a:avLst/>
            <a:gdLst/>
            <a:ahLst/>
            <a:cxnLst/>
            <a:rect l="l" t="t" r="r" b="b"/>
            <a:pathLst>
              <a:path w="7772400" h="0">
                <a:moveTo>
                  <a:pt x="0" y="0"/>
                </a:moveTo>
                <a:lnTo>
                  <a:pt x="7772400" y="0"/>
                </a:lnTo>
              </a:path>
            </a:pathLst>
          </a:custGeom>
          <a:ln w="6350">
            <a:solidFill>
              <a:srgbClr val="58595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772400" y="9448769"/>
            <a:ext cx="0" cy="6350"/>
          </a:xfrm>
          <a:custGeom>
            <a:avLst/>
            <a:gdLst/>
            <a:ahLst/>
            <a:cxnLst/>
            <a:rect l="l" t="t" r="r" b="b"/>
            <a:pathLst>
              <a:path w="0" h="6350">
                <a:moveTo>
                  <a:pt x="0" y="0"/>
                </a:moveTo>
                <a:lnTo>
                  <a:pt x="0" y="6349"/>
                </a:lnTo>
                <a:lnTo>
                  <a:pt x="0" y="0"/>
                </a:lnTo>
                <a:close/>
              </a:path>
            </a:pathLst>
          </a:custGeom>
          <a:solidFill>
            <a:srgbClr val="58595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22322" y="1266993"/>
            <a:ext cx="6127755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58595B"/>
                </a:solidFill>
                <a:latin typeface="Open Sans"/>
                <a:cs typeface="Open San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10534" y="9530289"/>
            <a:ext cx="3739515" cy="193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Company</a:t>
            </a:r>
            <a:r>
              <a:rPr dirty="0" sz="1100" spc="-2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Name</a:t>
            </a:r>
            <a:r>
              <a:rPr dirty="0" sz="1100" spc="-2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•</a:t>
            </a:r>
            <a:r>
              <a:rPr dirty="0" sz="1100" spc="-2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xxx-xxx-xxxx</a:t>
            </a:r>
            <a:r>
              <a:rPr dirty="0" sz="1100" spc="-15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•</a:t>
            </a:r>
            <a:r>
              <a:rPr dirty="0" sz="1100" spc="-20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100">
                <a:solidFill>
                  <a:srgbClr val="58595B"/>
                </a:solidFill>
                <a:latin typeface="Open Sans"/>
                <a:cs typeface="Open Sans"/>
              </a:rPr>
              <a:t>https://yourdomain.com</a:t>
            </a:r>
            <a:endParaRPr sz="1100">
              <a:latin typeface="Open Sans"/>
              <a:cs typeface="Open San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22322" y="1266993"/>
            <a:ext cx="226123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OPTIMA</a:t>
            </a:r>
            <a:r>
              <a:rPr dirty="0" spc="-90"/>
              <a:t> </a:t>
            </a:r>
            <a:r>
              <a:rPr dirty="0"/>
              <a:t>LEADS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3723487" y="201015"/>
            <a:ext cx="4049395" cy="3141345"/>
            <a:chOff x="3723487" y="201015"/>
            <a:chExt cx="4049395" cy="3141345"/>
          </a:xfrm>
        </p:grpSpPr>
        <p:sp>
          <p:nvSpPr>
            <p:cNvPr id="5" name="object 5"/>
            <p:cNvSpPr/>
            <p:nvPr/>
          </p:nvSpPr>
          <p:spPr>
            <a:xfrm>
              <a:off x="3723487" y="201015"/>
              <a:ext cx="4049395" cy="3141345"/>
            </a:xfrm>
            <a:custGeom>
              <a:avLst/>
              <a:gdLst/>
              <a:ahLst/>
              <a:cxnLst/>
              <a:rect l="l" t="t" r="r" b="b"/>
              <a:pathLst>
                <a:path w="4049395" h="3141345">
                  <a:moveTo>
                    <a:pt x="0" y="0"/>
                  </a:moveTo>
                  <a:lnTo>
                    <a:pt x="4048912" y="0"/>
                  </a:lnTo>
                  <a:lnTo>
                    <a:pt x="4048912" y="3140963"/>
                  </a:lnTo>
                  <a:lnTo>
                    <a:pt x="0" y="31409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749039" y="228600"/>
              <a:ext cx="4017949" cy="2979826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889612" y="1710192"/>
            <a:ext cx="2125980" cy="10388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700" marR="5080">
              <a:lnSpc>
                <a:spcPct val="109000"/>
              </a:lnSpc>
              <a:spcBef>
                <a:spcPts val="100"/>
              </a:spcBef>
            </a:pPr>
            <a:r>
              <a:rPr dirty="0" sz="1300" spc="-30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300" spc="-2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mobile</a:t>
            </a:r>
            <a:r>
              <a:rPr dirty="0" sz="130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assistant</a:t>
            </a:r>
            <a:r>
              <a:rPr dirty="0" sz="130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is</a:t>
            </a:r>
            <a:r>
              <a:rPr dirty="0" sz="130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here! </a:t>
            </a:r>
            <a:r>
              <a:rPr dirty="0" sz="1300" spc="-24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 spc="-10">
                <a:solidFill>
                  <a:srgbClr val="58595B"/>
                </a:solidFill>
                <a:latin typeface="Lato"/>
                <a:cs typeface="Lato"/>
              </a:rPr>
              <a:t>Work </a:t>
            </a:r>
            <a:r>
              <a:rPr dirty="0" sz="1300" spc="-5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real estate leads </a:t>
            </a:r>
            <a:r>
              <a:rPr dirty="0" sz="1300" spc="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 spc="-5">
                <a:solidFill>
                  <a:srgbClr val="58595B"/>
                </a:solidFill>
                <a:latin typeface="Lato"/>
                <a:cs typeface="Lato"/>
              </a:rPr>
              <a:t>wherever </a:t>
            </a:r>
            <a:r>
              <a:rPr dirty="0" sz="1300" spc="-10">
                <a:solidFill>
                  <a:srgbClr val="58595B"/>
                </a:solidFill>
                <a:latin typeface="Lato"/>
                <a:cs typeface="Lato"/>
              </a:rPr>
              <a:t>you</a:t>
            </a:r>
            <a:r>
              <a:rPr dirty="0" sz="130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300">
                <a:solidFill>
                  <a:srgbClr val="58595B"/>
                </a:solidFill>
                <a:latin typeface="Lato"/>
                <a:cs typeface="Lato"/>
              </a:rPr>
              <a:t>are.</a:t>
            </a:r>
            <a:endParaRPr sz="1300">
              <a:latin typeface="Lato"/>
              <a:cs typeface="Lato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350">
              <a:latin typeface="Lato"/>
              <a:cs typeface="Lato"/>
            </a:endParaRPr>
          </a:p>
          <a:p>
            <a:pPr algn="ctr">
              <a:lnSpc>
                <a:spcPct val="100000"/>
              </a:lnSpc>
            </a:pPr>
            <a:r>
              <a:rPr dirty="0" sz="1000">
                <a:latin typeface="Open Sans"/>
                <a:cs typeface="Open Sans"/>
              </a:rPr>
              <a:t>Agent</a:t>
            </a:r>
            <a:r>
              <a:rPr dirty="0" sz="1000" spc="-20">
                <a:latin typeface="Open Sans"/>
                <a:cs typeface="Open Sans"/>
              </a:rPr>
              <a:t> </a:t>
            </a:r>
            <a:r>
              <a:rPr dirty="0" sz="1000" spc="-5">
                <a:latin typeface="Open Sans"/>
                <a:cs typeface="Open Sans"/>
              </a:rPr>
              <a:t>app</a:t>
            </a:r>
            <a:r>
              <a:rPr dirty="0" sz="1000" spc="-15">
                <a:latin typeface="Open Sans"/>
                <a:cs typeface="Open Sans"/>
              </a:rPr>
              <a:t> </a:t>
            </a:r>
            <a:r>
              <a:rPr dirty="0" sz="1000">
                <a:latin typeface="Open Sans"/>
                <a:cs typeface="Open Sans"/>
              </a:rPr>
              <a:t>for</a:t>
            </a:r>
            <a:r>
              <a:rPr dirty="0" sz="1000" spc="-20">
                <a:latin typeface="Open Sans"/>
                <a:cs typeface="Open Sans"/>
              </a:rPr>
              <a:t> </a:t>
            </a:r>
            <a:r>
              <a:rPr dirty="0" sz="1000">
                <a:latin typeface="Open Sans"/>
                <a:cs typeface="Open Sans"/>
              </a:rPr>
              <a:t>iOS</a:t>
            </a:r>
            <a:r>
              <a:rPr dirty="0" sz="1000" spc="-15">
                <a:latin typeface="Open Sans"/>
                <a:cs typeface="Open Sans"/>
              </a:rPr>
              <a:t> </a:t>
            </a:r>
            <a:r>
              <a:rPr dirty="0" sz="1000">
                <a:latin typeface="Open Sans"/>
                <a:cs typeface="Open Sans"/>
              </a:rPr>
              <a:t>&amp;</a:t>
            </a:r>
            <a:r>
              <a:rPr dirty="0" sz="1000" spc="-15">
                <a:latin typeface="Open Sans"/>
                <a:cs typeface="Open Sans"/>
              </a:rPr>
              <a:t> </a:t>
            </a:r>
            <a:r>
              <a:rPr dirty="0" sz="1000">
                <a:latin typeface="Open Sans"/>
                <a:cs typeface="Open Sans"/>
              </a:rPr>
              <a:t>Android</a:t>
            </a:r>
            <a:endParaRPr sz="1000">
              <a:latin typeface="Open Sans"/>
              <a:cs typeface="Open San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192574" y="3523973"/>
            <a:ext cx="3155950" cy="7461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20" b="1">
                <a:solidFill>
                  <a:srgbClr val="58595B"/>
                </a:solidFill>
                <a:latin typeface="Open Sans"/>
                <a:cs typeface="Open Sans"/>
              </a:rPr>
              <a:t>Empower</a:t>
            </a:r>
            <a:r>
              <a:rPr dirty="0" sz="1550" spc="-70" b="1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550" spc="-20" b="1">
                <a:solidFill>
                  <a:srgbClr val="58595B"/>
                </a:solidFill>
                <a:latin typeface="Open Sans"/>
                <a:cs typeface="Open Sans"/>
              </a:rPr>
              <a:t>Yourself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810"/>
              </a:spcBef>
            </a:pPr>
            <a:r>
              <a:rPr dirty="0" sz="1150" spc="-20">
                <a:solidFill>
                  <a:srgbClr val="58595B"/>
                </a:solidFill>
                <a:latin typeface="Lato"/>
                <a:cs typeface="Lato"/>
              </a:rPr>
              <a:t>You’re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always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equipped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with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 everything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you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need </a:t>
            </a:r>
            <a:r>
              <a:rPr dirty="0" sz="1150" spc="-2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keep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 your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business 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moving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growing.</a:t>
            </a:r>
            <a:endParaRPr sz="1150">
              <a:latin typeface="Lato"/>
              <a:cs typeface="Lato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05274" y="4391659"/>
            <a:ext cx="3203575" cy="1701164"/>
          </a:xfrm>
          <a:custGeom>
            <a:avLst/>
            <a:gdLst/>
            <a:ahLst/>
            <a:cxnLst/>
            <a:rect l="l" t="t" r="r" b="b"/>
            <a:pathLst>
              <a:path w="3203575" h="1701164">
                <a:moveTo>
                  <a:pt x="3050654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548384"/>
                </a:lnTo>
                <a:lnTo>
                  <a:pt x="7769" y="1596552"/>
                </a:lnTo>
                <a:lnTo>
                  <a:pt x="29405" y="1638387"/>
                </a:lnTo>
                <a:lnTo>
                  <a:pt x="62396" y="1671378"/>
                </a:lnTo>
                <a:lnTo>
                  <a:pt x="104231" y="1693014"/>
                </a:lnTo>
                <a:lnTo>
                  <a:pt x="152400" y="1700783"/>
                </a:lnTo>
                <a:lnTo>
                  <a:pt x="3050654" y="1700783"/>
                </a:lnTo>
                <a:lnTo>
                  <a:pt x="3098822" y="1693014"/>
                </a:lnTo>
                <a:lnTo>
                  <a:pt x="3140657" y="1671378"/>
                </a:lnTo>
                <a:lnTo>
                  <a:pt x="3173648" y="1638387"/>
                </a:lnTo>
                <a:lnTo>
                  <a:pt x="3195284" y="1596552"/>
                </a:lnTo>
                <a:lnTo>
                  <a:pt x="3203054" y="1548384"/>
                </a:lnTo>
                <a:lnTo>
                  <a:pt x="3203054" y="152400"/>
                </a:lnTo>
                <a:lnTo>
                  <a:pt x="3195284" y="104231"/>
                </a:lnTo>
                <a:lnTo>
                  <a:pt x="3173648" y="62396"/>
                </a:lnTo>
                <a:lnTo>
                  <a:pt x="3140657" y="29405"/>
                </a:lnTo>
                <a:lnTo>
                  <a:pt x="3098822" y="7769"/>
                </a:lnTo>
                <a:lnTo>
                  <a:pt x="3050654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389080" y="4419503"/>
            <a:ext cx="99060" cy="638810"/>
          </a:xfrm>
          <a:prstGeom prst="rect">
            <a:avLst/>
          </a:prstGeom>
        </p:spPr>
        <p:txBody>
          <a:bodyPr wrap="square" lIns="0" tIns="6476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509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89080" y="5402484"/>
            <a:ext cx="9906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60530" y="4433473"/>
            <a:ext cx="2565400" cy="14782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27800"/>
              </a:lnSpc>
              <a:spcBef>
                <a:spcPts val="100"/>
              </a:spcBef>
            </a:pP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View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live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feed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of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IDX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website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activity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Instantly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access &amp;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add leads</a:t>
            </a:r>
            <a:endParaRPr sz="1050">
              <a:latin typeface="Lato"/>
              <a:cs typeface="Lato"/>
            </a:endParaRPr>
          </a:p>
          <a:p>
            <a:pPr marL="12700" marR="215265">
              <a:lnSpc>
                <a:spcPts val="1250"/>
              </a:lnSpc>
              <a:spcBef>
                <a:spcPts val="400"/>
              </a:spcBef>
            </a:pP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Learn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which listings are catching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 leads’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interest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prepare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for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follow-up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conversations</a:t>
            </a:r>
            <a:endParaRPr sz="1050">
              <a:latin typeface="Lato"/>
              <a:cs typeface="Lato"/>
            </a:endParaRPr>
          </a:p>
          <a:p>
            <a:pPr algn="just" marL="12700" marR="62230">
              <a:lnSpc>
                <a:spcPts val="1250"/>
              </a:lnSpc>
              <a:spcBef>
                <a:spcPts val="359"/>
              </a:spcBef>
            </a:pP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Check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new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leads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at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open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houses,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so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automated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emails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keep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them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engaged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afterwards</a:t>
            </a:r>
            <a:endParaRPr sz="1050">
              <a:latin typeface="Lato"/>
              <a:cs typeface="Lato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78929" y="3614356"/>
            <a:ext cx="3575685" cy="2524125"/>
            <a:chOff x="378929" y="3614356"/>
            <a:chExt cx="3575685" cy="2524125"/>
          </a:xfrm>
        </p:grpSpPr>
        <p:sp>
          <p:nvSpPr>
            <p:cNvPr id="14" name="object 14"/>
            <p:cNvSpPr/>
            <p:nvPr/>
          </p:nvSpPr>
          <p:spPr>
            <a:xfrm>
              <a:off x="378929" y="3614356"/>
              <a:ext cx="3575685" cy="2524125"/>
            </a:xfrm>
            <a:custGeom>
              <a:avLst/>
              <a:gdLst/>
              <a:ahLst/>
              <a:cxnLst/>
              <a:rect l="l" t="t" r="r" b="b"/>
              <a:pathLst>
                <a:path w="3575685" h="2524125">
                  <a:moveTo>
                    <a:pt x="3575304" y="0"/>
                  </a:moveTo>
                  <a:lnTo>
                    <a:pt x="0" y="0"/>
                  </a:lnTo>
                  <a:lnTo>
                    <a:pt x="0" y="2523744"/>
                  </a:lnTo>
                  <a:lnTo>
                    <a:pt x="3575304" y="2523744"/>
                  </a:lnTo>
                  <a:lnTo>
                    <a:pt x="3575304" y="0"/>
                  </a:lnTo>
                  <a:close/>
                </a:path>
              </a:pathLst>
            </a:custGeom>
            <a:solidFill>
              <a:srgbClr val="000000">
                <a:alpha val="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3699" y="3632009"/>
              <a:ext cx="3469944" cy="2418399"/>
            </a:xfrm>
            <a:prstGeom prst="rect">
              <a:avLst/>
            </a:prstGeom>
          </p:spPr>
        </p:pic>
      </p:grpSp>
      <p:sp>
        <p:nvSpPr>
          <p:cNvPr id="16" name="object 16"/>
          <p:cNvSpPr/>
          <p:nvPr/>
        </p:nvSpPr>
        <p:spPr>
          <a:xfrm>
            <a:off x="406400" y="7267302"/>
            <a:ext cx="3479800" cy="1348740"/>
          </a:xfrm>
          <a:custGeom>
            <a:avLst/>
            <a:gdLst/>
            <a:ahLst/>
            <a:cxnLst/>
            <a:rect l="l" t="t" r="r" b="b"/>
            <a:pathLst>
              <a:path w="3479800" h="1348740">
                <a:moveTo>
                  <a:pt x="3327400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1195971"/>
                </a:lnTo>
                <a:lnTo>
                  <a:pt x="7769" y="1244144"/>
                </a:lnTo>
                <a:lnTo>
                  <a:pt x="29405" y="1285980"/>
                </a:lnTo>
                <a:lnTo>
                  <a:pt x="62396" y="1318969"/>
                </a:lnTo>
                <a:lnTo>
                  <a:pt x="104231" y="1340602"/>
                </a:lnTo>
                <a:lnTo>
                  <a:pt x="152400" y="1348371"/>
                </a:lnTo>
                <a:lnTo>
                  <a:pt x="3327400" y="1348371"/>
                </a:lnTo>
                <a:lnTo>
                  <a:pt x="3375568" y="1340602"/>
                </a:lnTo>
                <a:lnTo>
                  <a:pt x="3417403" y="1318969"/>
                </a:lnTo>
                <a:lnTo>
                  <a:pt x="3450394" y="1285980"/>
                </a:lnTo>
                <a:lnTo>
                  <a:pt x="3472030" y="1244144"/>
                </a:lnTo>
                <a:lnTo>
                  <a:pt x="3479800" y="1195971"/>
                </a:lnTo>
                <a:lnTo>
                  <a:pt x="3479800" y="152400"/>
                </a:lnTo>
                <a:lnTo>
                  <a:pt x="3472030" y="104231"/>
                </a:lnTo>
                <a:lnTo>
                  <a:pt x="3450394" y="62396"/>
                </a:lnTo>
                <a:lnTo>
                  <a:pt x="3417403" y="29405"/>
                </a:lnTo>
                <a:lnTo>
                  <a:pt x="3375568" y="7769"/>
                </a:lnTo>
                <a:lnTo>
                  <a:pt x="3327400" y="0"/>
                </a:lnTo>
                <a:close/>
              </a:path>
            </a:pathLst>
          </a:custGeom>
          <a:solidFill>
            <a:srgbClr val="F1F5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 txBox="1"/>
          <p:nvPr/>
        </p:nvSpPr>
        <p:spPr>
          <a:xfrm>
            <a:off x="393700" y="6389456"/>
            <a:ext cx="3040380" cy="7512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15" b="1">
                <a:solidFill>
                  <a:srgbClr val="58595B"/>
                </a:solidFill>
                <a:latin typeface="Open Sans"/>
                <a:cs typeface="Open Sans"/>
              </a:rPr>
              <a:t>Satisfyingly</a:t>
            </a:r>
            <a:r>
              <a:rPr dirty="0" sz="1550" spc="-70" b="1">
                <a:solidFill>
                  <a:srgbClr val="58595B"/>
                </a:solidFill>
                <a:latin typeface="Open Sans"/>
                <a:cs typeface="Open Sans"/>
              </a:rPr>
              <a:t> </a:t>
            </a:r>
            <a:r>
              <a:rPr dirty="0" sz="1550" spc="-20" b="1">
                <a:solidFill>
                  <a:srgbClr val="58595B"/>
                </a:solidFill>
                <a:latin typeface="Open Sans"/>
                <a:cs typeface="Open Sans"/>
              </a:rPr>
              <a:t>Simple</a:t>
            </a:r>
            <a:endParaRPr sz="1550">
              <a:latin typeface="Open Sans"/>
              <a:cs typeface="Open Sans"/>
            </a:endParaRPr>
          </a:p>
          <a:p>
            <a:pPr marL="12700" marR="5080">
              <a:lnSpc>
                <a:spcPct val="108700"/>
              </a:lnSpc>
              <a:spcBef>
                <a:spcPts val="850"/>
              </a:spcBef>
            </a:pPr>
            <a:r>
              <a:rPr dirty="0" sz="1150" spc="-2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life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business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can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be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hectic,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so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we</a:t>
            </a:r>
            <a:r>
              <a:rPr dirty="0" sz="1150" spc="-10">
                <a:solidFill>
                  <a:srgbClr val="58595B"/>
                </a:solidFill>
                <a:latin typeface="Lato"/>
                <a:cs typeface="Lato"/>
              </a:rPr>
              <a:t> make </a:t>
            </a:r>
            <a:r>
              <a:rPr dirty="0" sz="1150" spc="-2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managing</a:t>
            </a:r>
            <a:r>
              <a:rPr dirty="0" sz="1150" spc="-5">
                <a:solidFill>
                  <a:srgbClr val="58595B"/>
                </a:solidFill>
                <a:latin typeface="Lato"/>
                <a:cs typeface="Lato"/>
              </a:rPr>
              <a:t> your</a:t>
            </a:r>
            <a:r>
              <a:rPr dirty="0" sz="1150">
                <a:solidFill>
                  <a:srgbClr val="58595B"/>
                </a:solidFill>
                <a:latin typeface="Lato"/>
                <a:cs typeface="Lato"/>
              </a:rPr>
              <a:t> leads </a:t>
            </a:r>
            <a:r>
              <a:rPr dirty="0" sz="1150" spc="-20">
                <a:solidFill>
                  <a:srgbClr val="58595B"/>
                </a:solidFill>
                <a:latin typeface="Lato"/>
                <a:cs typeface="Lato"/>
              </a:rPr>
              <a:t>easy.</a:t>
            </a:r>
            <a:endParaRPr sz="1150">
              <a:latin typeface="Lato"/>
              <a:cs typeface="Lat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65150" y="7711959"/>
            <a:ext cx="9906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5150" y="8075179"/>
            <a:ext cx="99060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 b="0">
                <a:solidFill>
                  <a:srgbClr val="58595B"/>
                </a:solidFill>
                <a:latin typeface="Lato Light"/>
                <a:cs typeface="Lato Light"/>
              </a:rPr>
              <a:t>•</a:t>
            </a:r>
            <a:endParaRPr sz="1000">
              <a:latin typeface="Lato Light"/>
              <a:cs typeface="Lato Light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65150" y="7355089"/>
            <a:ext cx="2767965" cy="1070610"/>
          </a:xfrm>
          <a:prstGeom prst="rect">
            <a:avLst/>
          </a:prstGeom>
        </p:spPr>
        <p:txBody>
          <a:bodyPr wrap="square" lIns="0" tIns="19050" rIns="0" bIns="0" rtlCol="0" vert="horz">
            <a:spAutoFit/>
          </a:bodyPr>
          <a:lstStyle/>
          <a:p>
            <a:pPr marL="184150" marR="338455" indent="-171450">
              <a:lnSpc>
                <a:spcPts val="1250"/>
              </a:lnSpc>
              <a:spcBef>
                <a:spcPts val="150"/>
              </a:spcBef>
              <a:buSzPct val="95238"/>
              <a:buFont typeface="Lato Light"/>
              <a:buChar char="•"/>
              <a:tabLst>
                <a:tab pos="184150" algn="l"/>
              </a:tabLst>
            </a:pP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Add</a:t>
            </a:r>
            <a:r>
              <a:rPr dirty="0" sz="1050" spc="-2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leads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to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email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campaigns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and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MarketBoost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report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subscriptions</a:t>
            </a:r>
            <a:endParaRPr sz="1050">
              <a:latin typeface="Lato"/>
              <a:cs typeface="Lato"/>
            </a:endParaRPr>
          </a:p>
          <a:p>
            <a:pPr marL="184150" marR="142875">
              <a:lnSpc>
                <a:spcPts val="1250"/>
              </a:lnSpc>
              <a:spcBef>
                <a:spcPts val="360"/>
              </a:spcBef>
            </a:pP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Update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information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in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CRM,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like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lead </a:t>
            </a:r>
            <a:r>
              <a:rPr dirty="0" sz="1050" spc="-19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stage,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tags,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and contact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details</a:t>
            </a:r>
            <a:endParaRPr sz="1050">
              <a:latin typeface="Lato"/>
              <a:cs typeface="Lato"/>
            </a:endParaRPr>
          </a:p>
          <a:p>
            <a:pPr marL="184150" marR="5080">
              <a:lnSpc>
                <a:spcPts val="1250"/>
              </a:lnSpc>
              <a:spcBef>
                <a:spcPts val="359"/>
              </a:spcBef>
            </a:pP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Add time-stamped notes so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your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important </a:t>
            </a:r>
            <a:r>
              <a:rPr dirty="0" sz="1050" spc="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thoughts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and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next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steps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are</a:t>
            </a:r>
            <a:r>
              <a:rPr dirty="0" sz="1050" spc="-10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 spc="-5">
                <a:solidFill>
                  <a:srgbClr val="58595B"/>
                </a:solidFill>
                <a:latin typeface="Lato"/>
                <a:cs typeface="Lato"/>
              </a:rPr>
              <a:t>always</a:t>
            </a:r>
            <a:r>
              <a:rPr dirty="0" sz="1050" spc="-15">
                <a:solidFill>
                  <a:srgbClr val="58595B"/>
                </a:solidFill>
                <a:latin typeface="Lato"/>
                <a:cs typeface="Lato"/>
              </a:rPr>
              <a:t> </a:t>
            </a:r>
            <a:r>
              <a:rPr dirty="0" sz="1050">
                <a:solidFill>
                  <a:srgbClr val="58595B"/>
                </a:solidFill>
                <a:latin typeface="Lato"/>
                <a:cs typeface="Lato"/>
              </a:rPr>
              <a:t>captured</a:t>
            </a:r>
            <a:endParaRPr sz="1050">
              <a:latin typeface="Lato"/>
              <a:cs typeface="Lato"/>
            </a:endParaRPr>
          </a:p>
        </p:txBody>
      </p:sp>
      <p:pic>
        <p:nvPicPr>
          <p:cNvPr id="21" name="object 2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31345" y="6363461"/>
            <a:ext cx="1400166" cy="280034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8041" y="475701"/>
            <a:ext cx="2139224" cy="513146"/>
          </a:xfrm>
          <a:prstGeom prst="rect">
            <a:avLst/>
          </a:prstGeom>
        </p:spPr>
      </p:pic>
      <p:pic>
        <p:nvPicPr>
          <p:cNvPr id="23" name="object 2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15047" y="2804159"/>
            <a:ext cx="965200" cy="304800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24748" y="2804159"/>
            <a:ext cx="965200" cy="304800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938735" y="6363461"/>
            <a:ext cx="1400170" cy="280034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2021-10-28T18:09:49Z</dcterms:created>
  <dcterms:modified xsi:type="dcterms:W3CDTF">2021-10-28T18:09:49Z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2021-10-26T00:00:00Z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2021-10-28T00:00:00Z</vt:filetime>
  </property>
</Properties>
</file>