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2C3C86-CFF6-49A2-A297-81B7B2199AE1}" v="1" dt="2022-07-18T21:26:47.46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8" d="100"/>
          <a:sy n="148" d="100"/>
        </p:scale>
        <p:origin x="2076" y="-45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k Hansen" userId="afd55d48-0873-4c08-8e6a-2236d4023ae7" providerId="ADAL" clId="{002C3C86-CFF6-49A2-A297-81B7B2199AE1}"/>
    <pc:docChg chg="undo custSel modSld">
      <pc:chgData name="Hank Hansen" userId="afd55d48-0873-4c08-8e6a-2236d4023ae7" providerId="ADAL" clId="{002C3C86-CFF6-49A2-A297-81B7B2199AE1}" dt="2022-07-18T21:28:38.563" v="19" actId="14861"/>
      <pc:docMkLst>
        <pc:docMk/>
      </pc:docMkLst>
      <pc:sldChg chg="addSp modSp mod">
        <pc:chgData name="Hank Hansen" userId="afd55d48-0873-4c08-8e6a-2236d4023ae7" providerId="ADAL" clId="{002C3C86-CFF6-49A2-A297-81B7B2199AE1}" dt="2022-07-18T21:28:38.563" v="19" actId="14861"/>
        <pc:sldMkLst>
          <pc:docMk/>
          <pc:sldMk cId="0" sldId="256"/>
        </pc:sldMkLst>
        <pc:spChg chg="add mod">
          <ac:chgData name="Hank Hansen" userId="afd55d48-0873-4c08-8e6a-2236d4023ae7" providerId="ADAL" clId="{002C3C86-CFF6-49A2-A297-81B7B2199AE1}" dt="2022-07-18T21:28:03.907" v="16" actId="208"/>
          <ac:spMkLst>
            <pc:docMk/>
            <pc:sldMk cId="0" sldId="256"/>
            <ac:spMk id="24" creationId="{4C17BB2E-937D-A970-6196-9B3B78DCFF1D}"/>
          </ac:spMkLst>
        </pc:spChg>
        <pc:picChg chg="mod">
          <ac:chgData name="Hank Hansen" userId="afd55d48-0873-4c08-8e6a-2236d4023ae7" providerId="ADAL" clId="{002C3C86-CFF6-49A2-A297-81B7B2199AE1}" dt="2022-07-18T21:28:38.563" v="19" actId="14861"/>
          <ac:picMkLst>
            <pc:docMk/>
            <pc:sldMk cId="0" sldId="256"/>
            <ac:picMk id="21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9451975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6350">
            <a:solidFill>
              <a:srgbClr val="5859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772400" y="9448769"/>
            <a:ext cx="0" cy="6350"/>
          </a:xfrm>
          <a:custGeom>
            <a:avLst/>
            <a:gdLst/>
            <a:ahLst/>
            <a:cxnLst/>
            <a:rect l="l" t="t" r="r" b="b"/>
            <a:pathLst>
              <a:path h="6350">
                <a:moveTo>
                  <a:pt x="0" y="0"/>
                </a:moveTo>
                <a:lnTo>
                  <a:pt x="0" y="6349"/>
                </a:lnTo>
                <a:lnTo>
                  <a:pt x="0" y="0"/>
                </a:lnTo>
                <a:close/>
              </a:path>
            </a:pathLst>
          </a:custGeom>
          <a:solidFill>
            <a:srgbClr val="58595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44279" y="416603"/>
            <a:ext cx="2340733" cy="291000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9451975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6350">
            <a:solidFill>
              <a:srgbClr val="5859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772400" y="9448769"/>
            <a:ext cx="0" cy="6350"/>
          </a:xfrm>
          <a:custGeom>
            <a:avLst/>
            <a:gdLst/>
            <a:ahLst/>
            <a:cxnLst/>
            <a:rect l="l" t="t" r="r" b="b"/>
            <a:pathLst>
              <a:path h="6350">
                <a:moveTo>
                  <a:pt x="0" y="0"/>
                </a:moveTo>
                <a:lnTo>
                  <a:pt x="0" y="6349"/>
                </a:lnTo>
                <a:lnTo>
                  <a:pt x="0" y="0"/>
                </a:lnTo>
                <a:close/>
              </a:path>
            </a:pathLst>
          </a:custGeom>
          <a:solidFill>
            <a:srgbClr val="5859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1132" y="1261913"/>
            <a:ext cx="5870135" cy="39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010534" y="9520671"/>
            <a:ext cx="3739515" cy="215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1132" y="1261913"/>
            <a:ext cx="20034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MarketBoost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4911" y="413366"/>
            <a:ext cx="3276361" cy="264978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02520" y="1719282"/>
            <a:ext cx="2300605" cy="889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9000"/>
              </a:lnSpc>
              <a:spcBef>
                <a:spcPts val="100"/>
              </a:spcBef>
            </a:pPr>
            <a:r>
              <a:rPr sz="1300" spc="-10" dirty="0">
                <a:solidFill>
                  <a:srgbClr val="58595B"/>
                </a:solidFill>
                <a:latin typeface="Lato"/>
                <a:cs typeface="Lato"/>
              </a:rPr>
              <a:t>Move </a:t>
            </a:r>
            <a:r>
              <a:rPr sz="1300" spc="-5" dirty="0">
                <a:solidFill>
                  <a:srgbClr val="58595B"/>
                </a:solidFill>
                <a:latin typeface="Lato"/>
                <a:cs typeface="Lato"/>
              </a:rPr>
              <a:t>buyers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&amp; sellers closer to </a:t>
            </a:r>
            <a:r>
              <a:rPr sz="130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closing</a:t>
            </a:r>
            <a:r>
              <a:rPr sz="130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with</a:t>
            </a:r>
            <a:r>
              <a:rPr sz="130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automated</a:t>
            </a:r>
            <a:r>
              <a:rPr sz="1300" spc="-3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website </a:t>
            </a:r>
            <a:r>
              <a:rPr sz="1300" spc="-24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and email reports for locations </a:t>
            </a:r>
            <a:r>
              <a:rPr sz="130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30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criteria</a:t>
            </a:r>
            <a:r>
              <a:rPr sz="130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spc="-10" dirty="0">
                <a:solidFill>
                  <a:srgbClr val="58595B"/>
                </a:solidFill>
                <a:latin typeface="Lato"/>
                <a:cs typeface="Lato"/>
              </a:rPr>
              <a:t>you</a:t>
            </a:r>
            <a:r>
              <a:rPr sz="130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choose.</a:t>
            </a:r>
            <a:endParaRPr sz="1300">
              <a:latin typeface="Lato"/>
              <a:cs typeface="La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180218" y="4213335"/>
            <a:ext cx="3203575" cy="1637030"/>
          </a:xfrm>
          <a:custGeom>
            <a:avLst/>
            <a:gdLst/>
            <a:ahLst/>
            <a:cxnLst/>
            <a:rect l="l" t="t" r="r" b="b"/>
            <a:pathLst>
              <a:path w="3203575" h="1637029">
                <a:moveTo>
                  <a:pt x="3050654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484515"/>
                </a:lnTo>
                <a:lnTo>
                  <a:pt x="7769" y="1532683"/>
                </a:lnTo>
                <a:lnTo>
                  <a:pt x="29405" y="1574518"/>
                </a:lnTo>
                <a:lnTo>
                  <a:pt x="62396" y="1607509"/>
                </a:lnTo>
                <a:lnTo>
                  <a:pt x="104231" y="1629145"/>
                </a:lnTo>
                <a:lnTo>
                  <a:pt x="152400" y="1636915"/>
                </a:lnTo>
                <a:lnTo>
                  <a:pt x="3050654" y="1636915"/>
                </a:lnTo>
                <a:lnTo>
                  <a:pt x="3098822" y="1629145"/>
                </a:lnTo>
                <a:lnTo>
                  <a:pt x="3140657" y="1607509"/>
                </a:lnTo>
                <a:lnTo>
                  <a:pt x="3173648" y="1574518"/>
                </a:lnTo>
                <a:lnTo>
                  <a:pt x="3195284" y="1532683"/>
                </a:lnTo>
                <a:lnTo>
                  <a:pt x="3203054" y="1484515"/>
                </a:lnTo>
                <a:lnTo>
                  <a:pt x="3203054" y="152400"/>
                </a:lnTo>
                <a:lnTo>
                  <a:pt x="3195284" y="104231"/>
                </a:lnTo>
                <a:lnTo>
                  <a:pt x="3173648" y="62396"/>
                </a:lnTo>
                <a:lnTo>
                  <a:pt x="3140657" y="29405"/>
                </a:lnTo>
                <a:lnTo>
                  <a:pt x="3098822" y="7769"/>
                </a:lnTo>
                <a:lnTo>
                  <a:pt x="3050654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364024" y="4827918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64024" y="5191137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92574" y="3333473"/>
            <a:ext cx="3239770" cy="2367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You’re</a:t>
            </a:r>
            <a:r>
              <a:rPr sz="1550" b="1" spc="-5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The</a:t>
            </a:r>
            <a:r>
              <a:rPr sz="1550" b="1" spc="-4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Local</a:t>
            </a:r>
            <a:r>
              <a:rPr sz="1550" b="1" spc="-5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Expert</a:t>
            </a:r>
            <a:endParaRPr sz="1550">
              <a:latin typeface="Open Sans"/>
              <a:cs typeface="Open Sans"/>
            </a:endParaRPr>
          </a:p>
          <a:p>
            <a:pPr marL="12700" marR="5080">
              <a:lnSpc>
                <a:spcPct val="108700"/>
              </a:lnSpc>
              <a:spcBef>
                <a:spcPts val="910"/>
              </a:spcBef>
            </a:pP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Insights into 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market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activity position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you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as a local </a:t>
            </a:r>
            <a:r>
              <a:rPr sz="11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market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expert,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ready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help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buyers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&amp;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sellers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close.</a:t>
            </a:r>
            <a:endParaRPr sz="115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50">
              <a:latin typeface="Lato"/>
              <a:cs typeface="Lato"/>
            </a:endParaRPr>
          </a:p>
          <a:p>
            <a:pPr marL="355600" marR="676910" indent="-171450">
              <a:lnSpc>
                <a:spcPts val="1250"/>
              </a:lnSpc>
              <a:buSzPct val="95238"/>
              <a:buFont typeface="Lato Light"/>
              <a:buChar char="•"/>
              <a:tabLst>
                <a:tab pos="355600" algn="l"/>
              </a:tabLst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Simple &amp; powerful – Just create a </a:t>
            </a:r>
            <a:r>
              <a:rPr sz="10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Market (saved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search)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account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MarketBoost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handles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the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rest</a:t>
            </a:r>
            <a:endParaRPr sz="1050">
              <a:latin typeface="Lato"/>
              <a:cs typeface="Lato"/>
            </a:endParaRPr>
          </a:p>
          <a:p>
            <a:pPr marL="355600" marR="648335">
              <a:lnSpc>
                <a:spcPts val="1250"/>
              </a:lnSpc>
              <a:spcBef>
                <a:spcPts val="360"/>
              </a:spcBef>
            </a:pP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Define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Market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locations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with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property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search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options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or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draw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on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map</a:t>
            </a:r>
            <a:endParaRPr sz="1050">
              <a:latin typeface="Lato"/>
              <a:cs typeface="Lato"/>
            </a:endParaRPr>
          </a:p>
          <a:p>
            <a:pPr marL="355600" marR="287020" algn="just">
              <a:lnSpc>
                <a:spcPts val="1250"/>
              </a:lnSpc>
              <a:spcBef>
                <a:spcPts val="360"/>
              </a:spcBef>
            </a:pP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We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crunch the numbers on prices, 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inventory,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timing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so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website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email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reports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are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always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up to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date</a:t>
            </a:r>
            <a:endParaRPr sz="1050">
              <a:latin typeface="Lato"/>
              <a:cs typeface="Lato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78929" y="3367963"/>
            <a:ext cx="3598545" cy="2468880"/>
            <a:chOff x="378929" y="3367963"/>
            <a:chExt cx="3598545" cy="2468880"/>
          </a:xfrm>
        </p:grpSpPr>
        <p:sp>
          <p:nvSpPr>
            <p:cNvPr id="10" name="object 10"/>
            <p:cNvSpPr/>
            <p:nvPr/>
          </p:nvSpPr>
          <p:spPr>
            <a:xfrm>
              <a:off x="378929" y="3367963"/>
              <a:ext cx="3598545" cy="2468880"/>
            </a:xfrm>
            <a:custGeom>
              <a:avLst/>
              <a:gdLst/>
              <a:ahLst/>
              <a:cxnLst/>
              <a:rect l="l" t="t" r="r" b="b"/>
              <a:pathLst>
                <a:path w="3598545" h="2468879">
                  <a:moveTo>
                    <a:pt x="3598164" y="0"/>
                  </a:moveTo>
                  <a:lnTo>
                    <a:pt x="0" y="0"/>
                  </a:lnTo>
                  <a:lnTo>
                    <a:pt x="0" y="2468879"/>
                  </a:lnTo>
                  <a:lnTo>
                    <a:pt x="3598164" y="2468879"/>
                  </a:lnTo>
                  <a:lnTo>
                    <a:pt x="3598164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3699" y="3384778"/>
              <a:ext cx="3492500" cy="2363999"/>
            </a:xfrm>
            <a:prstGeom prst="rect">
              <a:avLst/>
            </a:prstGeom>
          </p:spPr>
        </p:pic>
      </p:grpSp>
      <p:sp>
        <p:nvSpPr>
          <p:cNvPr id="12" name="object 12"/>
          <p:cNvSpPr/>
          <p:nvPr/>
        </p:nvSpPr>
        <p:spPr>
          <a:xfrm>
            <a:off x="381000" y="7109296"/>
            <a:ext cx="3355340" cy="2116455"/>
          </a:xfrm>
          <a:custGeom>
            <a:avLst/>
            <a:gdLst/>
            <a:ahLst/>
            <a:cxnLst/>
            <a:rect l="l" t="t" r="r" b="b"/>
            <a:pathLst>
              <a:path w="3355340" h="2116454">
                <a:moveTo>
                  <a:pt x="3202940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963585"/>
                </a:lnTo>
                <a:lnTo>
                  <a:pt x="7769" y="2011753"/>
                </a:lnTo>
                <a:lnTo>
                  <a:pt x="29405" y="2053588"/>
                </a:lnTo>
                <a:lnTo>
                  <a:pt x="62396" y="2086579"/>
                </a:lnTo>
                <a:lnTo>
                  <a:pt x="104231" y="2108215"/>
                </a:lnTo>
                <a:lnTo>
                  <a:pt x="152400" y="2115985"/>
                </a:lnTo>
                <a:lnTo>
                  <a:pt x="3202940" y="2115985"/>
                </a:lnTo>
                <a:lnTo>
                  <a:pt x="3251108" y="2108215"/>
                </a:lnTo>
                <a:lnTo>
                  <a:pt x="3292943" y="2086579"/>
                </a:lnTo>
                <a:lnTo>
                  <a:pt x="3325934" y="2053588"/>
                </a:lnTo>
                <a:lnTo>
                  <a:pt x="3347570" y="2011753"/>
                </a:lnTo>
                <a:lnTo>
                  <a:pt x="3355340" y="1963585"/>
                </a:lnTo>
                <a:lnTo>
                  <a:pt x="3355340" y="152400"/>
                </a:lnTo>
                <a:lnTo>
                  <a:pt x="3347570" y="104231"/>
                </a:lnTo>
                <a:lnTo>
                  <a:pt x="3325934" y="62396"/>
                </a:lnTo>
                <a:lnTo>
                  <a:pt x="3292943" y="29405"/>
                </a:lnTo>
                <a:lnTo>
                  <a:pt x="3251108" y="7769"/>
                </a:lnTo>
                <a:lnTo>
                  <a:pt x="3202940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81000" y="6046556"/>
            <a:ext cx="3143250" cy="941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Dynamic</a:t>
            </a:r>
            <a:r>
              <a:rPr sz="1550" b="1" spc="-5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Website</a:t>
            </a:r>
            <a:r>
              <a:rPr sz="1550" b="1" spc="-5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Reports</a:t>
            </a:r>
            <a:endParaRPr sz="1550">
              <a:latin typeface="Open Sans"/>
              <a:cs typeface="Open Sans"/>
            </a:endParaRPr>
          </a:p>
          <a:p>
            <a:pPr marL="12700" marR="5080">
              <a:lnSpc>
                <a:spcPct val="108700"/>
              </a:lnSpc>
              <a:spcBef>
                <a:spcPts val="850"/>
              </a:spcBef>
            </a:pP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Report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pages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stay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fresh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on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site.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Email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report </a:t>
            </a:r>
            <a:r>
              <a:rPr sz="1150" spc="-2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subscription forms bring new prospects to grow </a:t>
            </a:r>
            <a:r>
              <a:rPr sz="11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client base.</a:t>
            </a:r>
            <a:endParaRPr sz="1150">
              <a:latin typeface="Lato"/>
              <a:cs typeface="La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9750" y="7216134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11200" y="7222484"/>
            <a:ext cx="2619375" cy="34417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>
              <a:lnSpc>
                <a:spcPts val="1250"/>
              </a:lnSpc>
              <a:spcBef>
                <a:spcPts val="15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3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report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pages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are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produced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for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each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Market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create:</a:t>
            </a:r>
            <a:endParaRPr sz="1050">
              <a:latin typeface="Lato"/>
              <a:cs typeface="La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79450" y="7527284"/>
            <a:ext cx="99060" cy="63881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50900" y="7541255"/>
            <a:ext cx="2348865" cy="797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132840">
              <a:lnSpc>
                <a:spcPct val="127800"/>
              </a:lnSpc>
              <a:spcBef>
                <a:spcPts val="100"/>
              </a:spcBef>
            </a:pP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Active</a:t>
            </a:r>
            <a:r>
              <a:rPr sz="1050" spc="-3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&amp;</a:t>
            </a:r>
            <a:r>
              <a:rPr sz="1050" spc="-3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sold</a:t>
            </a:r>
            <a:r>
              <a:rPr sz="1050" spc="-2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listings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Open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homes</a:t>
            </a:r>
            <a:endParaRPr sz="1050">
              <a:latin typeface="Lato"/>
              <a:cs typeface="Lato"/>
            </a:endParaRPr>
          </a:p>
          <a:p>
            <a:pPr marL="12700" marR="5080">
              <a:lnSpc>
                <a:spcPts val="1250"/>
              </a:lnSpc>
              <a:spcBef>
                <a:spcPts val="400"/>
              </a:spcBef>
            </a:pP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Market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stats on 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inventory,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median price,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median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days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on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site,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sale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list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price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%</a:t>
            </a:r>
            <a:endParaRPr sz="1050">
              <a:latin typeface="Lato"/>
              <a:cs typeface="Lat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9750" y="8351515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9750" y="8714734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1200" y="8357865"/>
            <a:ext cx="2736850" cy="70739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>
              <a:lnSpc>
                <a:spcPts val="1250"/>
              </a:lnSpc>
              <a:spcBef>
                <a:spcPts val="15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Site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visitors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become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leads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when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they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sign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up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receive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reports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by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email</a:t>
            </a:r>
            <a:endParaRPr sz="1050">
              <a:latin typeface="Lato"/>
              <a:cs typeface="Lato"/>
            </a:endParaRPr>
          </a:p>
          <a:p>
            <a:pPr marL="12700" marR="97155">
              <a:lnSpc>
                <a:spcPts val="1250"/>
              </a:lnSpc>
              <a:spcBef>
                <a:spcPts val="359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Add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links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report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pages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or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embed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reports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own custom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pages</a:t>
            </a:r>
            <a:endParaRPr sz="1050">
              <a:latin typeface="Lato"/>
              <a:cs typeface="Lato"/>
            </a:endParaRPr>
          </a:p>
        </p:txBody>
      </p:sp>
      <p:pic>
        <p:nvPicPr>
          <p:cNvPr id="21" name="object 2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11625" y="6172200"/>
            <a:ext cx="3203575" cy="3007908"/>
          </a:xfrm>
          <a:prstGeom prst="rect">
            <a:avLst/>
          </a:prstGeom>
          <a:effectLst>
            <a:outerShdw blurRad="50800" dist="50800" dir="3000000" algn="ctr" rotWithShape="0">
              <a:schemeClr val="bg1">
                <a:lumMod val="65000"/>
              </a:schemeClr>
            </a:outerShdw>
          </a:effectLst>
        </p:spPr>
      </p:pic>
      <p:pic>
        <p:nvPicPr>
          <p:cNvPr id="22" name="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8041" y="475701"/>
            <a:ext cx="2139224" cy="513146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C17BB2E-937D-A970-6196-9B3B78DCFF1D}"/>
              </a:ext>
            </a:extLst>
          </p:cNvPr>
          <p:cNvSpPr/>
          <p:nvPr/>
        </p:nvSpPr>
        <p:spPr>
          <a:xfrm>
            <a:off x="4111625" y="6096000"/>
            <a:ext cx="3203575" cy="94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695" y="355879"/>
            <a:ext cx="3003550" cy="762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Email</a:t>
            </a:r>
            <a:r>
              <a:rPr sz="1550" b="1" spc="-7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Reports</a:t>
            </a:r>
            <a:endParaRPr sz="1550">
              <a:latin typeface="Open Sans"/>
              <a:cs typeface="Open Sans"/>
            </a:endParaRPr>
          </a:p>
          <a:p>
            <a:pPr marL="12700" marR="5080">
              <a:lnSpc>
                <a:spcPct val="108700"/>
              </a:lnSpc>
              <a:spcBef>
                <a:spcPts val="945"/>
              </a:spcBef>
            </a:pP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Engage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prospects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with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updates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on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market </a:t>
            </a:r>
            <a:r>
              <a:rPr sz="1150" spc="-2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activity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that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keep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them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returning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site.</a:t>
            </a:r>
            <a:endParaRPr sz="1150">
              <a:latin typeface="Lato"/>
              <a:cs typeface="La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99387" y="3821678"/>
            <a:ext cx="3143885" cy="771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Manage</a:t>
            </a:r>
            <a:r>
              <a:rPr sz="1550" b="1" spc="-6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dirty="0">
                <a:solidFill>
                  <a:srgbClr val="58595B"/>
                </a:solidFill>
                <a:latin typeface="Open Sans"/>
                <a:cs typeface="Open Sans"/>
              </a:rPr>
              <a:t>&amp;</a:t>
            </a:r>
            <a:r>
              <a:rPr sz="1550" b="1" spc="-6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Discover</a:t>
            </a:r>
            <a:endParaRPr sz="1550">
              <a:latin typeface="Open Sans"/>
              <a:cs typeface="Open Sans"/>
            </a:endParaRPr>
          </a:p>
          <a:p>
            <a:pPr marL="12700" marR="5080">
              <a:lnSpc>
                <a:spcPct val="108700"/>
              </a:lnSpc>
              <a:spcBef>
                <a:spcPts val="1010"/>
              </a:spcBef>
            </a:pP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Easily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manage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subscriptions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track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leads’ </a:t>
            </a:r>
            <a:r>
              <a:rPr sz="1150" spc="-2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engagement.</a:t>
            </a:r>
            <a:endParaRPr sz="1150">
              <a:latin typeface="Lato"/>
              <a:cs typeface="La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86859" y="4683759"/>
            <a:ext cx="3300729" cy="1473200"/>
          </a:xfrm>
          <a:custGeom>
            <a:avLst/>
            <a:gdLst/>
            <a:ahLst/>
            <a:cxnLst/>
            <a:rect l="l" t="t" r="r" b="b"/>
            <a:pathLst>
              <a:path w="3300729" h="1473200">
                <a:moveTo>
                  <a:pt x="3148012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320800"/>
                </a:lnTo>
                <a:lnTo>
                  <a:pt x="7769" y="1368968"/>
                </a:lnTo>
                <a:lnTo>
                  <a:pt x="29405" y="1410803"/>
                </a:lnTo>
                <a:lnTo>
                  <a:pt x="62396" y="1443794"/>
                </a:lnTo>
                <a:lnTo>
                  <a:pt x="104231" y="1465430"/>
                </a:lnTo>
                <a:lnTo>
                  <a:pt x="152400" y="1473200"/>
                </a:lnTo>
                <a:lnTo>
                  <a:pt x="3148012" y="1473200"/>
                </a:lnTo>
                <a:lnTo>
                  <a:pt x="3196180" y="1465430"/>
                </a:lnTo>
                <a:lnTo>
                  <a:pt x="3238015" y="1443794"/>
                </a:lnTo>
                <a:lnTo>
                  <a:pt x="3271006" y="1410803"/>
                </a:lnTo>
                <a:lnTo>
                  <a:pt x="3292642" y="1368968"/>
                </a:lnTo>
                <a:lnTo>
                  <a:pt x="3300412" y="1320800"/>
                </a:lnTo>
                <a:lnTo>
                  <a:pt x="3300412" y="152400"/>
                </a:lnTo>
                <a:lnTo>
                  <a:pt x="3292642" y="104231"/>
                </a:lnTo>
                <a:lnTo>
                  <a:pt x="3271006" y="62396"/>
                </a:lnTo>
                <a:lnTo>
                  <a:pt x="3238015" y="29405"/>
                </a:lnTo>
                <a:lnTo>
                  <a:pt x="3196180" y="7769"/>
                </a:lnTo>
                <a:lnTo>
                  <a:pt x="3148012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271199" y="5126893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71199" y="5648863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71199" y="4770023"/>
            <a:ext cx="2820035" cy="122936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84150" marR="69850" indent="-171450" algn="just">
              <a:lnSpc>
                <a:spcPts val="1250"/>
              </a:lnSpc>
              <a:spcBef>
                <a:spcPts val="150"/>
              </a:spcBef>
              <a:buSzPct val="95238"/>
              <a:buFont typeface="Lato Light"/>
              <a:buChar char="•"/>
              <a:tabLst>
                <a:tab pos="184150" algn="l"/>
              </a:tabLst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Add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leads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individually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or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bulk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any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email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report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subscriptions</a:t>
            </a:r>
            <a:endParaRPr sz="1050">
              <a:latin typeface="Lato"/>
              <a:cs typeface="Lato"/>
            </a:endParaRPr>
          </a:p>
          <a:p>
            <a:pPr marL="184150" marR="137160" algn="just">
              <a:lnSpc>
                <a:spcPts val="1250"/>
              </a:lnSpc>
              <a:spcBef>
                <a:spcPts val="36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Manage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leads’ report subscriptions in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IDX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Control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Panel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or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Optima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Leads,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our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mobile app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for agents</a:t>
            </a:r>
            <a:endParaRPr sz="1050">
              <a:latin typeface="Lato"/>
              <a:cs typeface="Lato"/>
            </a:endParaRPr>
          </a:p>
          <a:p>
            <a:pPr marL="184150" marR="5080" algn="just">
              <a:lnSpc>
                <a:spcPts val="1250"/>
              </a:lnSpc>
              <a:spcBef>
                <a:spcPts val="359"/>
              </a:spcBef>
            </a:pP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Lead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email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activity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reports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help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learn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which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leads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are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more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engaged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active</a:t>
            </a:r>
            <a:endParaRPr sz="1050">
              <a:latin typeface="Lato"/>
              <a:cs typeface="Lato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19100" y="1205731"/>
            <a:ext cx="3467100" cy="2117090"/>
          </a:xfrm>
          <a:custGeom>
            <a:avLst/>
            <a:gdLst/>
            <a:ahLst/>
            <a:cxnLst/>
            <a:rect l="l" t="t" r="r" b="b"/>
            <a:pathLst>
              <a:path w="3467100" h="2117090">
                <a:moveTo>
                  <a:pt x="3314700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964194"/>
                </a:lnTo>
                <a:lnTo>
                  <a:pt x="7769" y="2012362"/>
                </a:lnTo>
                <a:lnTo>
                  <a:pt x="29405" y="2054197"/>
                </a:lnTo>
                <a:lnTo>
                  <a:pt x="62396" y="2087188"/>
                </a:lnTo>
                <a:lnTo>
                  <a:pt x="104231" y="2108824"/>
                </a:lnTo>
                <a:lnTo>
                  <a:pt x="152400" y="2116594"/>
                </a:lnTo>
                <a:lnTo>
                  <a:pt x="3314700" y="2116594"/>
                </a:lnTo>
                <a:lnTo>
                  <a:pt x="3362868" y="2108824"/>
                </a:lnTo>
                <a:lnTo>
                  <a:pt x="3404703" y="2087188"/>
                </a:lnTo>
                <a:lnTo>
                  <a:pt x="3437694" y="2054197"/>
                </a:lnTo>
                <a:lnTo>
                  <a:pt x="3459330" y="2012362"/>
                </a:lnTo>
                <a:lnTo>
                  <a:pt x="3467100" y="1964194"/>
                </a:lnTo>
                <a:lnTo>
                  <a:pt x="3467100" y="152400"/>
                </a:lnTo>
                <a:lnTo>
                  <a:pt x="3459330" y="104231"/>
                </a:lnTo>
                <a:lnTo>
                  <a:pt x="3437694" y="62396"/>
                </a:lnTo>
                <a:lnTo>
                  <a:pt x="3404703" y="29405"/>
                </a:lnTo>
                <a:lnTo>
                  <a:pt x="3362868" y="7769"/>
                </a:lnTo>
                <a:lnTo>
                  <a:pt x="3314700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77850" y="1232559"/>
            <a:ext cx="99060" cy="43434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9300" y="1246529"/>
            <a:ext cx="2786380" cy="59309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z="1050" spc="-2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branding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prominently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featured</a:t>
            </a:r>
            <a:endParaRPr sz="1050">
              <a:latin typeface="Lato"/>
              <a:cs typeface="Lato"/>
            </a:endParaRPr>
          </a:p>
          <a:p>
            <a:pPr marL="12700" marR="5080">
              <a:lnSpc>
                <a:spcPts val="1250"/>
              </a:lnSpc>
              <a:spcBef>
                <a:spcPts val="40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Subscribers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can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choose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from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3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email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reports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for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each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Market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create:</a:t>
            </a:r>
            <a:endParaRPr sz="1050">
              <a:latin typeface="Lato"/>
              <a:cs typeface="Lat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7550" y="1800249"/>
            <a:ext cx="99060" cy="63881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89000" y="1814219"/>
            <a:ext cx="2442210" cy="638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7800"/>
              </a:lnSpc>
              <a:spcBef>
                <a:spcPts val="100"/>
              </a:spcBef>
            </a:pPr>
            <a:r>
              <a:rPr sz="1050" b="1" spc="-5" dirty="0">
                <a:solidFill>
                  <a:srgbClr val="58595B"/>
                </a:solidFill>
                <a:latin typeface="Lato"/>
                <a:cs typeface="Lato"/>
              </a:rPr>
              <a:t>Daily:</a:t>
            </a:r>
            <a:r>
              <a:rPr sz="1050" b="1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Active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&amp;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sold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listings,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price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changes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b="1" spc="-5" dirty="0">
                <a:solidFill>
                  <a:srgbClr val="58595B"/>
                </a:solidFill>
                <a:latin typeface="Lato"/>
                <a:cs typeface="Lato"/>
              </a:rPr>
              <a:t>Weekly: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Open homes (sent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Thursdays)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b="1" dirty="0">
                <a:solidFill>
                  <a:srgbClr val="58595B"/>
                </a:solidFill>
                <a:latin typeface="Lato"/>
                <a:cs typeface="Lato"/>
              </a:rPr>
              <a:t>Monthly:</a:t>
            </a:r>
            <a:r>
              <a:rPr sz="1050" b="1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Market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stats &amp;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trends</a:t>
            </a:r>
            <a:endParaRPr sz="1050">
              <a:latin typeface="Lato"/>
              <a:cs typeface="La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7850" y="2465729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7850" y="2828949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49300" y="2472079"/>
            <a:ext cx="2644140" cy="70739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>
              <a:lnSpc>
                <a:spcPts val="1250"/>
              </a:lnSpc>
              <a:spcBef>
                <a:spcPts val="15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Content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variety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offers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options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for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buyers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sellers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all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stages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of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learning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exploring</a:t>
            </a:r>
            <a:endParaRPr sz="1050">
              <a:latin typeface="Lato"/>
              <a:cs typeface="Lato"/>
            </a:endParaRPr>
          </a:p>
          <a:p>
            <a:pPr marL="12700" marR="21590">
              <a:lnSpc>
                <a:spcPts val="1250"/>
              </a:lnSpc>
              <a:spcBef>
                <a:spcPts val="359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Links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listings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reports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bring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subscribers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back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site</a:t>
            </a:r>
            <a:endParaRPr sz="1050">
              <a:latin typeface="Lato"/>
              <a:cs typeface="Lato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18395" y="7742759"/>
            <a:ext cx="3512185" cy="954405"/>
          </a:xfrm>
          <a:custGeom>
            <a:avLst/>
            <a:gdLst/>
            <a:ahLst/>
            <a:cxnLst/>
            <a:rect l="l" t="t" r="r" b="b"/>
            <a:pathLst>
              <a:path w="3512185" h="954404">
                <a:moveTo>
                  <a:pt x="3359619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399"/>
                </a:lnTo>
                <a:lnTo>
                  <a:pt x="0" y="801801"/>
                </a:lnTo>
                <a:lnTo>
                  <a:pt x="7769" y="849969"/>
                </a:lnTo>
                <a:lnTo>
                  <a:pt x="29405" y="891804"/>
                </a:lnTo>
                <a:lnTo>
                  <a:pt x="62396" y="924795"/>
                </a:lnTo>
                <a:lnTo>
                  <a:pt x="104231" y="946431"/>
                </a:lnTo>
                <a:lnTo>
                  <a:pt x="152400" y="954201"/>
                </a:lnTo>
                <a:lnTo>
                  <a:pt x="3359619" y="954201"/>
                </a:lnTo>
                <a:lnTo>
                  <a:pt x="3407788" y="946431"/>
                </a:lnTo>
                <a:lnTo>
                  <a:pt x="3449623" y="924795"/>
                </a:lnTo>
                <a:lnTo>
                  <a:pt x="3482614" y="891804"/>
                </a:lnTo>
                <a:lnTo>
                  <a:pt x="3504249" y="849969"/>
                </a:lnTo>
                <a:lnTo>
                  <a:pt x="3512019" y="801801"/>
                </a:lnTo>
                <a:lnTo>
                  <a:pt x="3512019" y="152399"/>
                </a:lnTo>
                <a:lnTo>
                  <a:pt x="3504249" y="104231"/>
                </a:lnTo>
                <a:lnTo>
                  <a:pt x="3482614" y="62396"/>
                </a:lnTo>
                <a:lnTo>
                  <a:pt x="3449623" y="29405"/>
                </a:lnTo>
                <a:lnTo>
                  <a:pt x="3407788" y="7769"/>
                </a:lnTo>
                <a:lnTo>
                  <a:pt x="3359619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97808" y="6722130"/>
            <a:ext cx="3192780" cy="182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Your</a:t>
            </a:r>
            <a:r>
              <a:rPr sz="1550" b="1" spc="-6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Team</a:t>
            </a:r>
            <a:r>
              <a:rPr sz="1550" b="1" spc="-6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Wins</a:t>
            </a:r>
            <a:endParaRPr sz="1550">
              <a:latin typeface="Open Sans"/>
              <a:cs typeface="Open Sans"/>
            </a:endParaRPr>
          </a:p>
          <a:p>
            <a:pPr marL="12700" marR="5080" algn="just">
              <a:lnSpc>
                <a:spcPct val="108700"/>
              </a:lnSpc>
              <a:spcBef>
                <a:spcPts val="850"/>
              </a:spcBef>
            </a:pP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Use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our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Broker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account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option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for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your 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brokerage </a:t>
            </a:r>
            <a:r>
              <a:rPr sz="1150" spc="-2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office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website. Each agent gets their own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branded </a:t>
            </a:r>
            <a:r>
              <a:rPr sz="1150" spc="-2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email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reports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help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them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close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more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clients.</a:t>
            </a:r>
            <a:endParaRPr sz="115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350">
              <a:latin typeface="Lato"/>
              <a:cs typeface="Lato"/>
            </a:endParaRPr>
          </a:p>
          <a:p>
            <a:pPr marL="363220" marR="311785" indent="-171450">
              <a:lnSpc>
                <a:spcPts val="1250"/>
              </a:lnSpc>
              <a:buSzPct val="95238"/>
              <a:buFont typeface="Lato Light"/>
              <a:buChar char="•"/>
              <a:tabLst>
                <a:tab pos="363855" algn="l"/>
              </a:tabLst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Agents’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personal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branding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appears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with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the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brokerage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branding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on report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emails</a:t>
            </a:r>
            <a:endParaRPr sz="1050">
              <a:latin typeface="Lato"/>
              <a:cs typeface="Lato"/>
            </a:endParaRPr>
          </a:p>
          <a:p>
            <a:pPr marL="363220" marR="74295" indent="-171450">
              <a:lnSpc>
                <a:spcPts val="1250"/>
              </a:lnSpc>
              <a:spcBef>
                <a:spcPts val="360"/>
              </a:spcBef>
              <a:buSzPct val="95238"/>
              <a:buFont typeface="Lato Light"/>
              <a:buChar char="•"/>
              <a:tabLst>
                <a:tab pos="363855" algn="l"/>
              </a:tabLst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Agents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can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manage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subscribers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themselves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monitor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their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leads’ engagement</a:t>
            </a:r>
            <a:endParaRPr sz="1050">
              <a:latin typeface="Lato"/>
              <a:cs typeface="Lato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108475" y="6623354"/>
            <a:ext cx="3415665" cy="2318385"/>
            <a:chOff x="4108475" y="6623354"/>
            <a:chExt cx="3415665" cy="2318385"/>
          </a:xfrm>
        </p:grpSpPr>
        <p:sp>
          <p:nvSpPr>
            <p:cNvPr id="19" name="object 19"/>
            <p:cNvSpPr/>
            <p:nvPr/>
          </p:nvSpPr>
          <p:spPr>
            <a:xfrm>
              <a:off x="4108475" y="6623354"/>
              <a:ext cx="3415665" cy="2318385"/>
            </a:xfrm>
            <a:custGeom>
              <a:avLst/>
              <a:gdLst/>
              <a:ahLst/>
              <a:cxnLst/>
              <a:rect l="l" t="t" r="r" b="b"/>
              <a:pathLst>
                <a:path w="3415665" h="2318384">
                  <a:moveTo>
                    <a:pt x="3415284" y="0"/>
                  </a:moveTo>
                  <a:lnTo>
                    <a:pt x="0" y="0"/>
                  </a:lnTo>
                  <a:lnTo>
                    <a:pt x="0" y="2318004"/>
                  </a:lnTo>
                  <a:lnTo>
                    <a:pt x="3415284" y="2318004"/>
                  </a:lnTo>
                  <a:lnTo>
                    <a:pt x="3415284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29598" y="6641769"/>
              <a:ext cx="3299901" cy="2203331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329971" y="3862603"/>
            <a:ext cx="3648710" cy="2368550"/>
            <a:chOff x="329971" y="3862603"/>
            <a:chExt cx="3648710" cy="2368550"/>
          </a:xfrm>
        </p:grpSpPr>
        <p:sp>
          <p:nvSpPr>
            <p:cNvPr id="22" name="object 22"/>
            <p:cNvSpPr/>
            <p:nvPr/>
          </p:nvSpPr>
          <p:spPr>
            <a:xfrm>
              <a:off x="329971" y="3862603"/>
              <a:ext cx="3648710" cy="2368550"/>
            </a:xfrm>
            <a:custGeom>
              <a:avLst/>
              <a:gdLst/>
              <a:ahLst/>
              <a:cxnLst/>
              <a:rect l="l" t="t" r="r" b="b"/>
              <a:pathLst>
                <a:path w="3648710" h="2368550">
                  <a:moveTo>
                    <a:pt x="3648455" y="0"/>
                  </a:moveTo>
                  <a:lnTo>
                    <a:pt x="0" y="0"/>
                  </a:lnTo>
                  <a:lnTo>
                    <a:pt x="0" y="2368295"/>
                  </a:lnTo>
                  <a:lnTo>
                    <a:pt x="3648455" y="2368295"/>
                  </a:lnTo>
                  <a:lnTo>
                    <a:pt x="3648455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0520" y="3880611"/>
              <a:ext cx="3534968" cy="2253081"/>
            </a:xfrm>
            <a:prstGeom prst="rect">
              <a:avLst/>
            </a:prstGeom>
          </p:spPr>
        </p:pic>
      </p:grp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418</Words>
  <Application>Microsoft Office PowerPoint</Application>
  <PresentationFormat>Custom</PresentationFormat>
  <Paragraphs>51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Lato</vt:lpstr>
      <vt:lpstr>Lato Light</vt:lpstr>
      <vt:lpstr>Open Sans</vt:lpstr>
      <vt:lpstr>Office Theme</vt:lpstr>
      <vt:lpstr>MarketBoost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MarketBoost</dc:title>
  <cp:lastModifiedBy>Hank Hansen</cp:lastModifiedBy>
  <cp:revision>1</cp:revision>
  <dcterms:created xsi:type="dcterms:W3CDTF">2021-10-15T18:15:08Z</dcterms:created>
  <dcterms:modified xsi:type="dcterms:W3CDTF">2022-07-18T21:28:39Z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2021-10-13T00:00:00Z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2021-10-15T00:00:00Z</vt:filetime>
  </property>
</Properties>
</file>