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3A45A9-8893-404B-9A0E-8C0954341330}" v="2" dt="2022-07-18T21:59:20.06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46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k Hansen" userId="afd55d48-0873-4c08-8e6a-2236d4023ae7" providerId="ADAL" clId="{DA3A45A9-8893-404B-9A0E-8C0954341330}"/>
    <pc:docChg chg="custSel modSld">
      <pc:chgData name="Hank Hansen" userId="afd55d48-0873-4c08-8e6a-2236d4023ae7" providerId="ADAL" clId="{DA3A45A9-8893-404B-9A0E-8C0954341330}" dt="2022-07-18T22:03:25.819" v="40" actId="1038"/>
      <pc:docMkLst>
        <pc:docMk/>
      </pc:docMkLst>
      <pc:sldChg chg="addSp delSp modSp mod">
        <pc:chgData name="Hank Hansen" userId="afd55d48-0873-4c08-8e6a-2236d4023ae7" providerId="ADAL" clId="{DA3A45A9-8893-404B-9A0E-8C0954341330}" dt="2022-07-18T22:03:25.819" v="40" actId="1038"/>
        <pc:sldMkLst>
          <pc:docMk/>
          <pc:sldMk cId="0" sldId="256"/>
        </pc:sldMkLst>
        <pc:spChg chg="mod">
          <ac:chgData name="Hank Hansen" userId="afd55d48-0873-4c08-8e6a-2236d4023ae7" providerId="ADAL" clId="{DA3A45A9-8893-404B-9A0E-8C0954341330}" dt="2022-07-18T22:03:25.819" v="40" actId="1038"/>
          <ac:spMkLst>
            <pc:docMk/>
            <pc:sldMk cId="0" sldId="256"/>
            <ac:spMk id="2" creationId="{00000000-0000-0000-0000-000000000000}"/>
          </ac:spMkLst>
        </pc:spChg>
        <pc:spChg chg="mod">
          <ac:chgData name="Hank Hansen" userId="afd55d48-0873-4c08-8e6a-2236d4023ae7" providerId="ADAL" clId="{DA3A45A9-8893-404B-9A0E-8C0954341330}" dt="2022-07-18T22:03:16.331" v="35" actId="1035"/>
          <ac:spMkLst>
            <pc:docMk/>
            <pc:sldMk cId="0" sldId="256"/>
            <ac:spMk id="6" creationId="{00000000-0000-0000-0000-000000000000}"/>
          </ac:spMkLst>
        </pc:spChg>
        <pc:grpChg chg="del">
          <ac:chgData name="Hank Hansen" userId="afd55d48-0873-4c08-8e6a-2236d4023ae7" providerId="ADAL" clId="{DA3A45A9-8893-404B-9A0E-8C0954341330}" dt="2022-07-18T21:54:30.252" v="0" actId="478"/>
          <ac:grpSpMkLst>
            <pc:docMk/>
            <pc:sldMk cId="0" sldId="256"/>
            <ac:grpSpMk id="3" creationId="{00000000-0000-0000-0000-000000000000}"/>
          </ac:grpSpMkLst>
        </pc:grpChg>
        <pc:picChg chg="add del mod">
          <ac:chgData name="Hank Hansen" userId="afd55d48-0873-4c08-8e6a-2236d4023ae7" providerId="ADAL" clId="{DA3A45A9-8893-404B-9A0E-8C0954341330}" dt="2022-07-18T21:59:06.981" v="12" actId="478"/>
          <ac:picMkLst>
            <pc:docMk/>
            <pc:sldMk cId="0" sldId="256"/>
            <ac:picMk id="26" creationId="{C8F9C137-C479-4D90-CF5E-91C91738F38C}"/>
          </ac:picMkLst>
        </pc:picChg>
        <pc:picChg chg="add mod">
          <ac:chgData name="Hank Hansen" userId="afd55d48-0873-4c08-8e6a-2236d4023ae7" providerId="ADAL" clId="{DA3A45A9-8893-404B-9A0E-8C0954341330}" dt="2022-07-18T21:59:49.422" v="21" actId="14861"/>
          <ac:picMkLst>
            <pc:docMk/>
            <pc:sldMk cId="0" sldId="256"/>
            <ac:picMk id="28" creationId="{206E93AF-74E9-B931-BE2A-9E261A1ED91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451975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6350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772400" y="9448769"/>
            <a:ext cx="0" cy="6350"/>
          </a:xfrm>
          <a:custGeom>
            <a:avLst/>
            <a:gdLst/>
            <a:ahLst/>
            <a:cxnLst/>
            <a:rect l="l" t="t" r="r" b="b"/>
            <a:pathLst>
              <a:path h="6350">
                <a:moveTo>
                  <a:pt x="0" y="0"/>
                </a:moveTo>
                <a:lnTo>
                  <a:pt x="0" y="6349"/>
                </a:lnTo>
                <a:lnTo>
                  <a:pt x="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8756" y="1198413"/>
            <a:ext cx="6714886" cy="7092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010534" y="9520671"/>
            <a:ext cx="3739515" cy="215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27000" y="1295400"/>
            <a:ext cx="3479800" cy="384721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 indent="676275" algn="ctr">
              <a:lnSpc>
                <a:spcPts val="2500"/>
              </a:lnSpc>
              <a:spcBef>
                <a:spcPts val="500"/>
              </a:spcBef>
            </a:pPr>
            <a:r>
              <a:rPr dirty="0"/>
              <a:t>PREMIUM</a:t>
            </a:r>
            <a:r>
              <a:rPr lang="en-US" dirty="0"/>
              <a:t> </a:t>
            </a:r>
            <a:r>
              <a:rPr dirty="0"/>
              <a:t>SEARCH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46262" y="1828800"/>
            <a:ext cx="2613025" cy="88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indent="-635" algn="ctr">
              <a:lnSpc>
                <a:spcPct val="109000"/>
              </a:lnSpc>
              <a:spcBef>
                <a:spcPts val="100"/>
              </a:spcBef>
            </a:pP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Attract buyers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&amp; sellers with </a:t>
            </a:r>
            <a:r>
              <a:rPr sz="1300" spc="-15" dirty="0">
                <a:solidFill>
                  <a:srgbClr val="58595B"/>
                </a:solidFill>
                <a:latin typeface="Lato"/>
                <a:cs typeface="Lato"/>
              </a:rPr>
              <a:t>faster, </a:t>
            </a:r>
            <a:r>
              <a:rPr sz="130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smarter property search. </a:t>
            </a:r>
            <a:r>
              <a:rPr sz="1300" spc="-30" dirty="0">
                <a:solidFill>
                  <a:srgbClr val="58595B"/>
                </a:solidFill>
                <a:latin typeface="Lato"/>
                <a:cs typeface="Lato"/>
              </a:rPr>
              <a:t>Turn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site </a:t>
            </a:r>
            <a:r>
              <a:rPr sz="130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visitors</a:t>
            </a:r>
            <a:r>
              <a:rPr sz="130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into</a:t>
            </a:r>
            <a:r>
              <a:rPr sz="130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clients</a:t>
            </a:r>
            <a:r>
              <a:rPr sz="130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30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spc="-10" dirty="0">
                <a:solidFill>
                  <a:srgbClr val="58595B"/>
                </a:solidFill>
                <a:latin typeface="Lato"/>
                <a:cs typeface="Lato"/>
              </a:rPr>
              <a:t>proven</a:t>
            </a:r>
            <a:r>
              <a:rPr sz="130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lead </a:t>
            </a:r>
            <a:r>
              <a:rPr sz="1300" spc="-24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capture</a:t>
            </a: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at</a:t>
            </a:r>
            <a:r>
              <a:rPr sz="130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300" spc="-10" dirty="0">
                <a:solidFill>
                  <a:srgbClr val="58595B"/>
                </a:solidFill>
                <a:latin typeface="Lato"/>
                <a:cs typeface="Lato"/>
              </a:rPr>
              <a:t>every</a:t>
            </a:r>
            <a:r>
              <a:rPr sz="1300" dirty="0">
                <a:solidFill>
                  <a:srgbClr val="58595B"/>
                </a:solidFill>
                <a:latin typeface="Lato"/>
                <a:cs typeface="Lato"/>
              </a:rPr>
              <a:t> turn.</a:t>
            </a:r>
            <a:endParaRPr sz="1300" dirty="0">
              <a:latin typeface="Lato"/>
              <a:cs typeface="La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80218" y="4530835"/>
            <a:ext cx="3203575" cy="1701164"/>
          </a:xfrm>
          <a:custGeom>
            <a:avLst/>
            <a:gdLst/>
            <a:ahLst/>
            <a:cxnLst/>
            <a:rect l="l" t="t" r="r" b="b"/>
            <a:pathLst>
              <a:path w="3203575" h="1701164">
                <a:moveTo>
                  <a:pt x="3050654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548384"/>
                </a:lnTo>
                <a:lnTo>
                  <a:pt x="7769" y="1596552"/>
                </a:lnTo>
                <a:lnTo>
                  <a:pt x="29405" y="1638387"/>
                </a:lnTo>
                <a:lnTo>
                  <a:pt x="62396" y="1671378"/>
                </a:lnTo>
                <a:lnTo>
                  <a:pt x="104231" y="1693014"/>
                </a:lnTo>
                <a:lnTo>
                  <a:pt x="152400" y="1700783"/>
                </a:lnTo>
                <a:lnTo>
                  <a:pt x="3050654" y="1700783"/>
                </a:lnTo>
                <a:lnTo>
                  <a:pt x="3098822" y="1693014"/>
                </a:lnTo>
                <a:lnTo>
                  <a:pt x="3140657" y="1671378"/>
                </a:lnTo>
                <a:lnTo>
                  <a:pt x="3173648" y="1638387"/>
                </a:lnTo>
                <a:lnTo>
                  <a:pt x="3195284" y="1596552"/>
                </a:lnTo>
                <a:lnTo>
                  <a:pt x="3203054" y="1548384"/>
                </a:lnTo>
                <a:lnTo>
                  <a:pt x="3203054" y="152400"/>
                </a:lnTo>
                <a:lnTo>
                  <a:pt x="3195284" y="104231"/>
                </a:lnTo>
                <a:lnTo>
                  <a:pt x="3173648" y="62396"/>
                </a:lnTo>
                <a:lnTo>
                  <a:pt x="3140657" y="29405"/>
                </a:lnTo>
                <a:lnTo>
                  <a:pt x="3098822" y="7769"/>
                </a:lnTo>
                <a:lnTo>
                  <a:pt x="3050654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64024" y="4558678"/>
            <a:ext cx="99060" cy="43434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64024" y="5178438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64024" y="5489590"/>
            <a:ext cx="99060" cy="43434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92574" y="3485873"/>
            <a:ext cx="2934970" cy="2611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Make</a:t>
            </a:r>
            <a:r>
              <a:rPr sz="1550" b="1" spc="-6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Exploring</a:t>
            </a:r>
            <a:r>
              <a:rPr sz="1550" b="1" spc="-6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Fun</a:t>
            </a:r>
            <a:endParaRPr sz="1550">
              <a:latin typeface="Open Sans"/>
              <a:cs typeface="Open Sans"/>
            </a:endParaRPr>
          </a:p>
          <a:p>
            <a:pPr marL="12700" marR="69850">
              <a:lnSpc>
                <a:spcPct val="108700"/>
              </a:lnSpc>
              <a:spcBef>
                <a:spcPts val="910"/>
              </a:spcBef>
            </a:pP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Invite your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visitors to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explore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and 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keep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them </a:t>
            </a:r>
            <a:r>
              <a:rPr sz="1150" spc="-2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coming back with a friendly property search </a:t>
            </a:r>
            <a:r>
              <a:rPr sz="11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experience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that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feels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like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big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sites.</a:t>
            </a:r>
            <a:endParaRPr sz="115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>
              <a:latin typeface="Lato"/>
              <a:cs typeface="Lato"/>
            </a:endParaRPr>
          </a:p>
          <a:p>
            <a:pPr marL="355600">
              <a:lnSpc>
                <a:spcPct val="100000"/>
              </a:lnSpc>
            </a:pP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Draw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map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(polygon)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option</a:t>
            </a:r>
            <a:endParaRPr sz="1050">
              <a:latin typeface="Lato"/>
              <a:cs typeface="Lato"/>
            </a:endParaRPr>
          </a:p>
          <a:p>
            <a:pPr marL="355600" marR="346710">
              <a:lnSpc>
                <a:spcPts val="1250"/>
              </a:lnSpc>
              <a:spcBef>
                <a:spcPts val="40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Use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several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maps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throughout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site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focus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 communities</a:t>
            </a:r>
            <a:endParaRPr sz="1050">
              <a:latin typeface="Lato"/>
              <a:cs typeface="Lato"/>
            </a:endParaRPr>
          </a:p>
          <a:p>
            <a:pPr marL="355600" marR="274955">
              <a:lnSpc>
                <a:spcPts val="1250"/>
              </a:lnSpc>
              <a:spcBef>
                <a:spcPts val="36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Control which listings appear in search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results,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using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location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other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criteria</a:t>
            </a:r>
            <a:endParaRPr sz="1050">
              <a:latin typeface="Lato"/>
              <a:cs typeface="Lato"/>
            </a:endParaRPr>
          </a:p>
          <a:p>
            <a:pPr marL="355600">
              <a:lnSpc>
                <a:spcPct val="100000"/>
              </a:lnSpc>
              <a:spcBef>
                <a:spcPts val="310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Encourage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visitors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explore</a:t>
            </a:r>
            <a:endParaRPr sz="1050">
              <a:latin typeface="Lato"/>
              <a:cs typeface="Lato"/>
            </a:endParaRPr>
          </a:p>
          <a:p>
            <a:pPr marL="355600" marR="5080">
              <a:lnSpc>
                <a:spcPts val="1250"/>
              </a:lnSpc>
              <a:spcBef>
                <a:spcPts val="400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Friendly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educational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users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who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don’t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know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geography</a:t>
            </a:r>
            <a:endParaRPr sz="1050">
              <a:latin typeface="Lato"/>
              <a:cs typeface="Lato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78929" y="3673779"/>
            <a:ext cx="3479800" cy="2510155"/>
            <a:chOff x="378929" y="3673779"/>
            <a:chExt cx="3479800" cy="2510155"/>
          </a:xfrm>
        </p:grpSpPr>
        <p:sp>
          <p:nvSpPr>
            <p:cNvPr id="13" name="object 13"/>
            <p:cNvSpPr/>
            <p:nvPr/>
          </p:nvSpPr>
          <p:spPr>
            <a:xfrm>
              <a:off x="378929" y="3673779"/>
              <a:ext cx="3479800" cy="2510155"/>
            </a:xfrm>
            <a:custGeom>
              <a:avLst/>
              <a:gdLst/>
              <a:ahLst/>
              <a:cxnLst/>
              <a:rect l="l" t="t" r="r" b="b"/>
              <a:pathLst>
                <a:path w="3479800" h="2510154">
                  <a:moveTo>
                    <a:pt x="3479291" y="0"/>
                  </a:moveTo>
                  <a:lnTo>
                    <a:pt x="0" y="0"/>
                  </a:lnTo>
                  <a:lnTo>
                    <a:pt x="0" y="2510028"/>
                  </a:lnTo>
                  <a:lnTo>
                    <a:pt x="3479291" y="2510028"/>
                  </a:lnTo>
                  <a:lnTo>
                    <a:pt x="3479291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3819" y="3685734"/>
              <a:ext cx="3378571" cy="2409523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393700" y="7553796"/>
            <a:ext cx="3837940" cy="1701164"/>
          </a:xfrm>
          <a:custGeom>
            <a:avLst/>
            <a:gdLst/>
            <a:ahLst/>
            <a:cxnLst/>
            <a:rect l="l" t="t" r="r" b="b"/>
            <a:pathLst>
              <a:path w="3837940" h="1701165">
                <a:moveTo>
                  <a:pt x="3684917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548384"/>
                </a:lnTo>
                <a:lnTo>
                  <a:pt x="7769" y="1596552"/>
                </a:lnTo>
                <a:lnTo>
                  <a:pt x="29405" y="1638387"/>
                </a:lnTo>
                <a:lnTo>
                  <a:pt x="62396" y="1671378"/>
                </a:lnTo>
                <a:lnTo>
                  <a:pt x="104231" y="1693014"/>
                </a:lnTo>
                <a:lnTo>
                  <a:pt x="152400" y="1700783"/>
                </a:lnTo>
                <a:lnTo>
                  <a:pt x="3684917" y="1700783"/>
                </a:lnTo>
                <a:lnTo>
                  <a:pt x="3733090" y="1693014"/>
                </a:lnTo>
                <a:lnTo>
                  <a:pt x="3774926" y="1671378"/>
                </a:lnTo>
                <a:lnTo>
                  <a:pt x="3807915" y="1638387"/>
                </a:lnTo>
                <a:lnTo>
                  <a:pt x="3829548" y="1596552"/>
                </a:lnTo>
                <a:lnTo>
                  <a:pt x="3837317" y="1548384"/>
                </a:lnTo>
                <a:lnTo>
                  <a:pt x="3837317" y="152400"/>
                </a:lnTo>
                <a:lnTo>
                  <a:pt x="3829548" y="104231"/>
                </a:lnTo>
                <a:lnTo>
                  <a:pt x="3807915" y="62396"/>
                </a:lnTo>
                <a:lnTo>
                  <a:pt x="3774926" y="29405"/>
                </a:lnTo>
                <a:lnTo>
                  <a:pt x="3733090" y="7769"/>
                </a:lnTo>
                <a:lnTo>
                  <a:pt x="3684917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93700" y="6491056"/>
            <a:ext cx="3442970" cy="941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Deliver</a:t>
            </a:r>
            <a:r>
              <a:rPr sz="1550" b="1" spc="-5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Results</a:t>
            </a:r>
            <a:r>
              <a:rPr sz="1550" b="1" spc="-5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Fast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850"/>
              </a:spcBef>
            </a:pP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Say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goodbye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cumbersome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forms.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Results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for </a:t>
            </a:r>
            <a:r>
              <a:rPr sz="1150" spc="-2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locations and listings are automatically suggested 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by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intelligent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auto-fill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 as users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type.</a:t>
            </a:r>
            <a:endParaRPr sz="1150">
              <a:latin typeface="Lato"/>
              <a:cs typeface="Lat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2450" y="7660634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2450" y="8289284"/>
            <a:ext cx="99060" cy="63881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23900" y="7666984"/>
            <a:ext cx="3151505" cy="143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5880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Additional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location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criteria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choose,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Supports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city,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postal code, MLS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ID,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address and additional location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criteria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choose, such as subdivision, golf course,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school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district, etc.</a:t>
            </a:r>
            <a:endParaRPr sz="1050">
              <a:latin typeface="Lato"/>
              <a:cs typeface="Lato"/>
            </a:endParaRPr>
          </a:p>
          <a:p>
            <a:pPr marL="12700" marR="142240">
              <a:lnSpc>
                <a:spcPts val="1610"/>
              </a:lnSpc>
              <a:spcBef>
                <a:spcPts val="7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Control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which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locations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suggested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users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type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Always available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in map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endParaRPr sz="1050">
              <a:latin typeface="Lato"/>
              <a:cs typeface="Lato"/>
            </a:endParaRPr>
          </a:p>
          <a:p>
            <a:pPr marL="12700" marR="5080">
              <a:lnSpc>
                <a:spcPts val="1250"/>
              </a:lnSpc>
              <a:spcBef>
                <a:spcPts val="290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Available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separate Universal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Bar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widget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place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anywhere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on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site</a:t>
            </a:r>
            <a:endParaRPr sz="1050">
              <a:latin typeface="Lato"/>
              <a:cs typeface="Lato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4494352" y="6604851"/>
            <a:ext cx="2775585" cy="2620010"/>
            <a:chOff x="4494352" y="6604851"/>
            <a:chExt cx="2775585" cy="2620010"/>
          </a:xfrm>
        </p:grpSpPr>
        <p:sp>
          <p:nvSpPr>
            <p:cNvPr id="21" name="object 21"/>
            <p:cNvSpPr/>
            <p:nvPr/>
          </p:nvSpPr>
          <p:spPr>
            <a:xfrm>
              <a:off x="4494352" y="6604851"/>
              <a:ext cx="2775585" cy="2620010"/>
            </a:xfrm>
            <a:custGeom>
              <a:avLst/>
              <a:gdLst/>
              <a:ahLst/>
              <a:cxnLst/>
              <a:rect l="l" t="t" r="r" b="b"/>
              <a:pathLst>
                <a:path w="2775584" h="2620009">
                  <a:moveTo>
                    <a:pt x="2775204" y="0"/>
                  </a:moveTo>
                  <a:lnTo>
                    <a:pt x="0" y="0"/>
                  </a:lnTo>
                  <a:lnTo>
                    <a:pt x="0" y="2619756"/>
                  </a:lnTo>
                  <a:lnTo>
                    <a:pt x="2775204" y="2619756"/>
                  </a:lnTo>
                  <a:lnTo>
                    <a:pt x="2775204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08443" y="6620459"/>
              <a:ext cx="2666190" cy="2509043"/>
            </a:xfrm>
            <a:prstGeom prst="rect">
              <a:avLst/>
            </a:prstGeom>
          </p:spPr>
        </p:pic>
      </p:grpSp>
      <p:pic>
        <p:nvPicPr>
          <p:cNvPr id="23" name="object 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48041" y="465541"/>
            <a:ext cx="2139224" cy="513146"/>
          </a:xfrm>
          <a:prstGeom prst="rect">
            <a:avLst/>
          </a:prstGeom>
        </p:spPr>
      </p:pic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  <p:pic>
        <p:nvPicPr>
          <p:cNvPr id="28" name="Picture 27" descr="Map&#10;&#10;Description automatically generated">
            <a:extLst>
              <a:ext uri="{FF2B5EF4-FFF2-40B4-BE49-F238E27FC236}">
                <a16:creationId xmlns:a16="http://schemas.microsoft.com/office/drawing/2014/main" id="{206E93AF-74E9-B931-BE2A-9E261A1ED9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399" y="803440"/>
            <a:ext cx="3983367" cy="24432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695" y="355882"/>
            <a:ext cx="3450590" cy="953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Engage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Visitors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with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Every</a:t>
            </a:r>
            <a:r>
              <a:rPr sz="1550" b="1" spc="-4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Property</a:t>
            </a:r>
            <a:endParaRPr sz="1550">
              <a:latin typeface="Open Sans"/>
              <a:cs typeface="Open Sans"/>
            </a:endParaRPr>
          </a:p>
          <a:p>
            <a:pPr marL="12700" marR="5080" algn="just">
              <a:lnSpc>
                <a:spcPct val="108700"/>
              </a:lnSpc>
              <a:spcBef>
                <a:spcPts val="945"/>
              </a:spcBef>
            </a:pP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Every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property detail page is an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invitation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 continue </a:t>
            </a:r>
            <a:r>
              <a:rPr sz="11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5" dirty="0">
                <a:solidFill>
                  <a:srgbClr val="58595B"/>
                </a:solidFill>
                <a:latin typeface="Lato"/>
                <a:cs typeface="Lato"/>
              </a:rPr>
              <a:t>e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xploring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,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s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y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o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u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ca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n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co</a:t>
            </a:r>
            <a:r>
              <a:rPr sz="1150" spc="-40" dirty="0">
                <a:solidFill>
                  <a:srgbClr val="58595B"/>
                </a:solidFill>
                <a:latin typeface="Lato"/>
                <a:cs typeface="Lato"/>
              </a:rPr>
              <a:t>n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v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er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mor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e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visitor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t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</a:t>
            </a:r>
            <a:r>
              <a:rPr sz="11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20" dirty="0">
                <a:solidFill>
                  <a:srgbClr val="58595B"/>
                </a:solidFill>
                <a:latin typeface="Lato"/>
                <a:cs typeface="Lato"/>
              </a:rPr>
              <a:t>registered 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leads.</a:t>
            </a:r>
            <a:endParaRPr sz="1150">
              <a:latin typeface="Lato"/>
              <a:cs typeface="Lat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284941" y="446620"/>
            <a:ext cx="3209290" cy="3094990"/>
            <a:chOff x="4284941" y="446620"/>
            <a:chExt cx="3209290" cy="3094990"/>
          </a:xfrm>
        </p:grpSpPr>
        <p:sp>
          <p:nvSpPr>
            <p:cNvPr id="4" name="object 4"/>
            <p:cNvSpPr/>
            <p:nvPr/>
          </p:nvSpPr>
          <p:spPr>
            <a:xfrm>
              <a:off x="4284941" y="446620"/>
              <a:ext cx="2999740" cy="1746885"/>
            </a:xfrm>
            <a:custGeom>
              <a:avLst/>
              <a:gdLst/>
              <a:ahLst/>
              <a:cxnLst/>
              <a:rect l="l" t="t" r="r" b="b"/>
              <a:pathLst>
                <a:path w="2999740" h="1746885">
                  <a:moveTo>
                    <a:pt x="2999232" y="0"/>
                  </a:moveTo>
                  <a:lnTo>
                    <a:pt x="0" y="0"/>
                  </a:lnTo>
                  <a:lnTo>
                    <a:pt x="0" y="1746503"/>
                  </a:lnTo>
                  <a:lnTo>
                    <a:pt x="2999232" y="1746503"/>
                  </a:lnTo>
                  <a:lnTo>
                    <a:pt x="2999232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96940" y="458193"/>
              <a:ext cx="2877149" cy="162567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299392" y="1680756"/>
              <a:ext cx="2194560" cy="1861185"/>
            </a:xfrm>
            <a:custGeom>
              <a:avLst/>
              <a:gdLst/>
              <a:ahLst/>
              <a:cxnLst/>
              <a:rect l="l" t="t" r="r" b="b"/>
              <a:pathLst>
                <a:path w="2194559" h="1861185">
                  <a:moveTo>
                    <a:pt x="2194560" y="0"/>
                  </a:moveTo>
                  <a:lnTo>
                    <a:pt x="0" y="0"/>
                  </a:lnTo>
                  <a:lnTo>
                    <a:pt x="0" y="1860803"/>
                  </a:lnTo>
                  <a:lnTo>
                    <a:pt x="2194560" y="1860803"/>
                  </a:lnTo>
                  <a:lnTo>
                    <a:pt x="2194560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310124" y="1693519"/>
              <a:ext cx="2093976" cy="1759026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4099387" y="3694678"/>
            <a:ext cx="3124835" cy="7715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Keep</a:t>
            </a:r>
            <a:r>
              <a:rPr sz="1550" b="1" spc="-5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Leads</a:t>
            </a:r>
            <a:r>
              <a:rPr sz="1550" b="1" spc="-5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Coming</a:t>
            </a:r>
            <a:r>
              <a:rPr sz="1550" b="1" spc="-5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Back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1010"/>
              </a:spcBef>
            </a:pP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 Property Organizer helps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leads manage </a:t>
            </a:r>
            <a:r>
              <a:rPr sz="11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their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helps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prepare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1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close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them.</a:t>
            </a:r>
            <a:endParaRPr sz="1150">
              <a:latin typeface="Lato"/>
              <a:cs typeface="La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086859" y="4607559"/>
            <a:ext cx="3300729" cy="1759585"/>
          </a:xfrm>
          <a:custGeom>
            <a:avLst/>
            <a:gdLst/>
            <a:ahLst/>
            <a:cxnLst/>
            <a:rect l="l" t="t" r="r" b="b"/>
            <a:pathLst>
              <a:path w="3300729" h="1759585">
                <a:moveTo>
                  <a:pt x="3148012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606626"/>
                </a:lnTo>
                <a:lnTo>
                  <a:pt x="7769" y="1654799"/>
                </a:lnTo>
                <a:lnTo>
                  <a:pt x="29405" y="1696634"/>
                </a:lnTo>
                <a:lnTo>
                  <a:pt x="62396" y="1729623"/>
                </a:lnTo>
                <a:lnTo>
                  <a:pt x="104231" y="1751257"/>
                </a:lnTo>
                <a:lnTo>
                  <a:pt x="152400" y="1759026"/>
                </a:lnTo>
                <a:lnTo>
                  <a:pt x="3148012" y="1759026"/>
                </a:lnTo>
                <a:lnTo>
                  <a:pt x="3196180" y="1751257"/>
                </a:lnTo>
                <a:lnTo>
                  <a:pt x="3238015" y="1729623"/>
                </a:lnTo>
                <a:lnTo>
                  <a:pt x="3271006" y="1696634"/>
                </a:lnTo>
                <a:lnTo>
                  <a:pt x="3292642" y="1654799"/>
                </a:lnTo>
                <a:lnTo>
                  <a:pt x="3300412" y="1606626"/>
                </a:lnTo>
                <a:lnTo>
                  <a:pt x="3300412" y="152400"/>
                </a:lnTo>
                <a:lnTo>
                  <a:pt x="3292642" y="104231"/>
                </a:lnTo>
                <a:lnTo>
                  <a:pt x="3271006" y="62396"/>
                </a:lnTo>
                <a:lnTo>
                  <a:pt x="3238015" y="29405"/>
                </a:lnTo>
                <a:lnTo>
                  <a:pt x="3196180" y="7769"/>
                </a:lnTo>
                <a:lnTo>
                  <a:pt x="3148012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271199" y="4687473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71199" y="5050693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71199" y="5731413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42649" y="4693823"/>
            <a:ext cx="2750185" cy="154686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380365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Visitors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can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save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their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favorite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or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searches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access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any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time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site</a:t>
            </a:r>
            <a:endParaRPr sz="1050">
              <a:latin typeface="Lato"/>
              <a:cs typeface="Lato"/>
            </a:endParaRPr>
          </a:p>
          <a:p>
            <a:pPr marL="12700" marR="54610">
              <a:lnSpc>
                <a:spcPts val="1250"/>
              </a:lnSpc>
              <a:spcBef>
                <a:spcPts val="36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 wealth of information from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leads’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activity history and their Property Organizer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helps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understand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their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interests,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so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you’re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better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equipped to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close them</a:t>
            </a:r>
            <a:endParaRPr sz="1050">
              <a:latin typeface="Lato"/>
              <a:cs typeface="Lato"/>
            </a:endParaRPr>
          </a:p>
          <a:p>
            <a:pPr marL="12700" marR="5080">
              <a:lnSpc>
                <a:spcPts val="1250"/>
              </a:lnSpc>
              <a:spcBef>
                <a:spcPts val="359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Create personalized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saved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searches for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leads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keep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them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returning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site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with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automated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alerts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new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listings</a:t>
            </a:r>
            <a:endParaRPr sz="1050">
              <a:latin typeface="Lato"/>
              <a:cs typeface="Lato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8266" y="4391347"/>
            <a:ext cx="3407359" cy="1435247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419100" y="1472431"/>
            <a:ext cx="3467100" cy="1942464"/>
          </a:xfrm>
          <a:custGeom>
            <a:avLst/>
            <a:gdLst/>
            <a:ahLst/>
            <a:cxnLst/>
            <a:rect l="l" t="t" r="r" b="b"/>
            <a:pathLst>
              <a:path w="3467100" h="1942464">
                <a:moveTo>
                  <a:pt x="3314700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789607"/>
                </a:lnTo>
                <a:lnTo>
                  <a:pt x="7769" y="1837780"/>
                </a:lnTo>
                <a:lnTo>
                  <a:pt x="29405" y="1879616"/>
                </a:lnTo>
                <a:lnTo>
                  <a:pt x="62396" y="1912605"/>
                </a:lnTo>
                <a:lnTo>
                  <a:pt x="104231" y="1934239"/>
                </a:lnTo>
                <a:lnTo>
                  <a:pt x="152400" y="1942007"/>
                </a:lnTo>
                <a:lnTo>
                  <a:pt x="3314700" y="1942007"/>
                </a:lnTo>
                <a:lnTo>
                  <a:pt x="3362868" y="1934239"/>
                </a:lnTo>
                <a:lnTo>
                  <a:pt x="3404703" y="1912605"/>
                </a:lnTo>
                <a:lnTo>
                  <a:pt x="3437694" y="1879616"/>
                </a:lnTo>
                <a:lnTo>
                  <a:pt x="3459330" y="1837780"/>
                </a:lnTo>
                <a:lnTo>
                  <a:pt x="3467100" y="1789607"/>
                </a:lnTo>
                <a:lnTo>
                  <a:pt x="3467100" y="152400"/>
                </a:lnTo>
                <a:lnTo>
                  <a:pt x="3459330" y="104231"/>
                </a:lnTo>
                <a:lnTo>
                  <a:pt x="3437694" y="62396"/>
                </a:lnTo>
                <a:lnTo>
                  <a:pt x="3404703" y="29405"/>
                </a:lnTo>
                <a:lnTo>
                  <a:pt x="3362868" y="7769"/>
                </a:lnTo>
                <a:lnTo>
                  <a:pt x="3314700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77850" y="1551329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7850" y="2073299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7850" y="2595269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7850" y="2958489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49300" y="1557679"/>
            <a:ext cx="2898140" cy="17513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95885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Virtual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tours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hosted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by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25" dirty="0">
                <a:solidFill>
                  <a:srgbClr val="58595B"/>
                </a:solidFill>
                <a:latin typeface="Lato"/>
                <a:cs typeface="Lato"/>
              </a:rPr>
              <a:t>YouTube,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Vimeo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Matterport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embedded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the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page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instead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of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linking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external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sites</a:t>
            </a:r>
            <a:endParaRPr sz="1050">
              <a:latin typeface="Lato"/>
              <a:cs typeface="Lato"/>
            </a:endParaRPr>
          </a:p>
          <a:p>
            <a:pPr marL="12700" marR="233045">
              <a:lnSpc>
                <a:spcPts val="1250"/>
              </a:lnSpc>
              <a:spcBef>
                <a:spcPts val="359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Smart algorithms present Similar Listing </a:t>
            </a:r>
            <a:r>
              <a:rPr sz="1050" spc="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recommendations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every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listing,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based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visitors’ search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behavior</a:t>
            </a:r>
            <a:endParaRPr sz="1050">
              <a:latin typeface="Lato"/>
              <a:cs typeface="Lato"/>
            </a:endParaRPr>
          </a:p>
          <a:p>
            <a:pPr marL="12700" marR="5080">
              <a:lnSpc>
                <a:spcPts val="1250"/>
              </a:lnSpc>
              <a:spcBef>
                <a:spcPts val="36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Social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media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sharing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creates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valuable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backlinks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listings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on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site</a:t>
            </a:r>
            <a:endParaRPr sz="1050">
              <a:latin typeface="Lato"/>
              <a:cs typeface="Lato"/>
            </a:endParaRPr>
          </a:p>
          <a:p>
            <a:pPr marL="12700" marR="76200">
              <a:lnSpc>
                <a:spcPts val="1250"/>
              </a:lnSpc>
              <a:spcBef>
                <a:spcPts val="359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Options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Schedule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Showing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Request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Info </a:t>
            </a:r>
            <a:r>
              <a:rPr sz="1050" spc="-19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always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visible on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any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device</a:t>
            </a:r>
            <a:endParaRPr sz="1050">
              <a:latin typeface="Lato"/>
              <a:cs typeface="Lato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18395" y="7437959"/>
            <a:ext cx="4077970" cy="1818639"/>
          </a:xfrm>
          <a:custGeom>
            <a:avLst/>
            <a:gdLst/>
            <a:ahLst/>
            <a:cxnLst/>
            <a:rect l="l" t="t" r="r" b="b"/>
            <a:pathLst>
              <a:path w="4077970" h="1818640">
                <a:moveTo>
                  <a:pt x="3925011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399"/>
                </a:lnTo>
                <a:lnTo>
                  <a:pt x="0" y="1665668"/>
                </a:lnTo>
                <a:lnTo>
                  <a:pt x="7769" y="1713836"/>
                </a:lnTo>
                <a:lnTo>
                  <a:pt x="29405" y="1755671"/>
                </a:lnTo>
                <a:lnTo>
                  <a:pt x="62396" y="1788662"/>
                </a:lnTo>
                <a:lnTo>
                  <a:pt x="104231" y="1810298"/>
                </a:lnTo>
                <a:lnTo>
                  <a:pt x="152400" y="1818068"/>
                </a:lnTo>
                <a:lnTo>
                  <a:pt x="3925011" y="1818068"/>
                </a:lnTo>
                <a:lnTo>
                  <a:pt x="3973179" y="1810298"/>
                </a:lnTo>
                <a:lnTo>
                  <a:pt x="4015014" y="1788662"/>
                </a:lnTo>
                <a:lnTo>
                  <a:pt x="4048005" y="1755671"/>
                </a:lnTo>
                <a:lnTo>
                  <a:pt x="4069641" y="1713836"/>
                </a:lnTo>
                <a:lnTo>
                  <a:pt x="4077411" y="1665668"/>
                </a:lnTo>
                <a:lnTo>
                  <a:pt x="4077411" y="152399"/>
                </a:lnTo>
                <a:lnTo>
                  <a:pt x="4069641" y="104231"/>
                </a:lnTo>
                <a:lnTo>
                  <a:pt x="4048005" y="62396"/>
                </a:lnTo>
                <a:lnTo>
                  <a:pt x="4015014" y="29405"/>
                </a:lnTo>
                <a:lnTo>
                  <a:pt x="3973179" y="7769"/>
                </a:lnTo>
                <a:lnTo>
                  <a:pt x="3925011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97808" y="6544330"/>
            <a:ext cx="4008754" cy="751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Build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Your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Pipeline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dirty="0">
                <a:solidFill>
                  <a:srgbClr val="58595B"/>
                </a:solidFill>
                <a:latin typeface="Open Sans"/>
                <a:cs typeface="Open Sans"/>
              </a:rPr>
              <a:t>&amp;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Grow</a:t>
            </a:r>
            <a:r>
              <a:rPr sz="1550" b="1" spc="-4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15" dirty="0">
                <a:solidFill>
                  <a:srgbClr val="58595B"/>
                </a:solidFill>
                <a:latin typeface="Open Sans"/>
                <a:cs typeface="Open Sans"/>
              </a:rPr>
              <a:t>Your</a:t>
            </a:r>
            <a:r>
              <a:rPr sz="1550" b="1" spc="-4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1550" b="1" spc="-20" dirty="0">
                <a:solidFill>
                  <a:srgbClr val="58595B"/>
                </a:solidFill>
                <a:latin typeface="Open Sans"/>
                <a:cs typeface="Open Sans"/>
              </a:rPr>
              <a:t>Business</a:t>
            </a:r>
            <a:endParaRPr sz="1550">
              <a:latin typeface="Open Sans"/>
              <a:cs typeface="Open Sans"/>
            </a:endParaRPr>
          </a:p>
          <a:p>
            <a:pPr marL="12700" marR="128270">
              <a:lnSpc>
                <a:spcPct val="108700"/>
              </a:lnSpc>
              <a:spcBef>
                <a:spcPts val="850"/>
              </a:spcBef>
            </a:pP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Registration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opportunities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throughout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the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1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experience </a:t>
            </a:r>
            <a:r>
              <a:rPr sz="1150" spc="-2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turn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anonymous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visitors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into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new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clients for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you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1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150" dirty="0">
                <a:solidFill>
                  <a:srgbClr val="58595B"/>
                </a:solidFill>
                <a:latin typeface="Lato"/>
                <a:cs typeface="Lato"/>
              </a:rPr>
              <a:t>close.</a:t>
            </a:r>
            <a:endParaRPr sz="1150">
              <a:latin typeface="Lato"/>
              <a:cs typeface="La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7145" y="7532096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7145" y="8054066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77145" y="8417286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7145" y="8780506"/>
            <a:ext cx="9906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0" dirty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48595" y="7538446"/>
            <a:ext cx="3310254" cy="159258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291465" algn="just">
              <a:lnSpc>
                <a:spcPts val="1250"/>
              </a:lnSpc>
              <a:spcBef>
                <a:spcPts val="150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Collect new leads with built-in forms for Schedule a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Showing,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Request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Info,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Save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Search,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Save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Listing,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Contact,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Evaluation Request</a:t>
            </a:r>
            <a:endParaRPr sz="1050">
              <a:latin typeface="Lato"/>
              <a:cs typeface="Lato"/>
            </a:endParaRPr>
          </a:p>
          <a:p>
            <a:pPr marL="12700" marR="263525" algn="just">
              <a:lnSpc>
                <a:spcPts val="1250"/>
              </a:lnSpc>
              <a:spcBef>
                <a:spcPts val="359"/>
              </a:spcBef>
            </a:pP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Pop-ups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show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search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results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encourage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visitors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register to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save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 their searches</a:t>
            </a:r>
            <a:endParaRPr sz="1050">
              <a:latin typeface="Lato"/>
              <a:cs typeface="Lato"/>
            </a:endParaRPr>
          </a:p>
          <a:p>
            <a:pPr marL="12700" marR="432434">
              <a:lnSpc>
                <a:spcPts val="1250"/>
              </a:lnSpc>
              <a:spcBef>
                <a:spcPts val="359"/>
              </a:spcBef>
            </a:pP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Custom </a:t>
            </a:r>
            <a:r>
              <a:rPr sz="1050" spc="-20" dirty="0">
                <a:solidFill>
                  <a:srgbClr val="58595B"/>
                </a:solidFill>
                <a:latin typeface="Lato"/>
                <a:cs typeface="Lato"/>
              </a:rPr>
              <a:t>registration 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form pop-ups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can 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appear with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settings</a:t>
            </a:r>
            <a:r>
              <a:rPr sz="1050" spc="-3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control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how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they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triggered</a:t>
            </a:r>
            <a:endParaRPr sz="1050">
              <a:latin typeface="Lato"/>
              <a:cs typeface="Lato"/>
            </a:endParaRPr>
          </a:p>
          <a:p>
            <a:pPr marL="12700" marR="5080">
              <a:lnSpc>
                <a:spcPts val="1250"/>
              </a:lnSpc>
              <a:spcBef>
                <a:spcPts val="359"/>
              </a:spcBef>
            </a:pP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Put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any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of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custom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site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content</a:t>
            </a:r>
            <a:r>
              <a:rPr sz="1050" spc="-1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or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downloads</a:t>
            </a:r>
            <a:r>
              <a:rPr sz="1050" spc="-15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behind </a:t>
            </a:r>
            <a:r>
              <a:rPr sz="1050" spc="-190" dirty="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sz="1050" spc="-5" dirty="0">
                <a:solidFill>
                  <a:srgbClr val="58595B"/>
                </a:solidFill>
                <a:latin typeface="Lato"/>
                <a:cs typeface="Lato"/>
              </a:rPr>
              <a:t>registration </a:t>
            </a:r>
            <a:r>
              <a:rPr sz="1050" dirty="0">
                <a:solidFill>
                  <a:srgbClr val="58595B"/>
                </a:solidFill>
                <a:latin typeface="Lato"/>
                <a:cs typeface="Lato"/>
              </a:rPr>
              <a:t>forms</a:t>
            </a:r>
            <a:endParaRPr sz="1050">
              <a:latin typeface="Lato"/>
              <a:cs typeface="Lato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4911877" y="6925347"/>
            <a:ext cx="2414270" cy="2405380"/>
            <a:chOff x="4911877" y="6925347"/>
            <a:chExt cx="2414270" cy="2405380"/>
          </a:xfrm>
        </p:grpSpPr>
        <p:sp>
          <p:nvSpPr>
            <p:cNvPr id="29" name="object 29"/>
            <p:cNvSpPr/>
            <p:nvPr/>
          </p:nvSpPr>
          <p:spPr>
            <a:xfrm>
              <a:off x="4911877" y="6925347"/>
              <a:ext cx="2414270" cy="2405380"/>
            </a:xfrm>
            <a:custGeom>
              <a:avLst/>
              <a:gdLst/>
              <a:ahLst/>
              <a:cxnLst/>
              <a:rect l="l" t="t" r="r" b="b"/>
              <a:pathLst>
                <a:path w="2414270" h="2405379">
                  <a:moveTo>
                    <a:pt x="2414016" y="0"/>
                  </a:moveTo>
                  <a:lnTo>
                    <a:pt x="0" y="0"/>
                  </a:lnTo>
                  <a:lnTo>
                    <a:pt x="0" y="2404872"/>
                  </a:lnTo>
                  <a:lnTo>
                    <a:pt x="2414016" y="2404872"/>
                  </a:lnTo>
                  <a:lnTo>
                    <a:pt x="2414016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32413" y="6943356"/>
              <a:ext cx="2296350" cy="2292134"/>
            </a:xfrm>
            <a:prstGeom prst="rect">
              <a:avLst/>
            </a:prstGeom>
          </p:spPr>
        </p:pic>
      </p:grpSp>
      <p:sp>
        <p:nvSpPr>
          <p:cNvPr id="31" name="object 3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5"/>
              </a:spcBef>
            </a:pPr>
            <a:r>
              <a:rPr dirty="0"/>
              <a:t>Company</a:t>
            </a:r>
            <a:r>
              <a:rPr spc="-20" dirty="0"/>
              <a:t> </a:t>
            </a:r>
            <a:r>
              <a:rPr dirty="0"/>
              <a:t>Name</a:t>
            </a:r>
            <a:r>
              <a:rPr spc="-20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xxx-xxx-xxxx</a:t>
            </a:r>
            <a:r>
              <a:rPr spc="-15" dirty="0"/>
              <a:t> </a:t>
            </a:r>
            <a:r>
              <a:rPr dirty="0"/>
              <a:t>•</a:t>
            </a:r>
            <a:r>
              <a:rPr spc="-20" dirty="0"/>
              <a:t> </a:t>
            </a:r>
            <a:r>
              <a:rPr dirty="0"/>
              <a:t>https://yourdomain.com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486</Words>
  <Application>Microsoft Office PowerPoint</Application>
  <PresentationFormat>Custom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Lato</vt:lpstr>
      <vt:lpstr>Lato Light</vt:lpstr>
      <vt:lpstr>Open Sans</vt:lpstr>
      <vt:lpstr>Office Theme</vt:lpstr>
      <vt:lpstr>PREMIUM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PREMIUM  PROPERTY SEARCH</dc:title>
  <cp:lastModifiedBy>Hank Hansen</cp:lastModifiedBy>
  <cp:revision>1</cp:revision>
  <dcterms:created xsi:type="dcterms:W3CDTF">2021-10-14T19:49:50Z</dcterms:created>
  <dcterms:modified xsi:type="dcterms:W3CDTF">2022-07-18T22:03:32Z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2021-10-13T00:00:00Z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2021-10-14T00:00:00Z</vt:filetime>
  </property>
</Properties>
</file>