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7772400" cy="100584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474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k Hansen" userId="afd55d48-0873-4c08-8e6a-2236d4023ae7" providerId="ADAL" clId="{A09D6FC5-54AB-4C3B-88B1-6B70EBAD0367}"/>
    <pc:docChg chg="modSld">
      <pc:chgData name="Hank Hansen" userId="afd55d48-0873-4c08-8e6a-2236d4023ae7" providerId="ADAL" clId="{A09D6FC5-54AB-4C3B-88B1-6B70EBAD0367}" dt="2023-10-05T16:32:34.976" v="3" actId="20577"/>
      <pc:docMkLst>
        <pc:docMk/>
      </pc:docMkLst>
      <pc:sldChg chg="modSp mod">
        <pc:chgData name="Hank Hansen" userId="afd55d48-0873-4c08-8e6a-2236d4023ae7" providerId="ADAL" clId="{A09D6FC5-54AB-4C3B-88B1-6B70EBAD0367}" dt="2023-10-05T16:32:34.976" v="3" actId="20577"/>
        <pc:sldMkLst>
          <pc:docMk/>
          <pc:sldMk cId="0" sldId="257"/>
        </pc:sldMkLst>
        <pc:spChg chg="mod">
          <ac:chgData name="Hank Hansen" userId="afd55d48-0873-4c08-8e6a-2236d4023ae7" providerId="ADAL" clId="{A09D6FC5-54AB-4C3B-88B1-6B70EBAD0367}" dt="2023-10-05T16:32:34.976" v="3" actId="20577"/>
          <ac:spMkLst>
            <pc:docMk/>
            <pc:sldMk cId="0" sldId="257"/>
            <ac:spMk id="1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9451975"/>
            <a:ext cx="7772400" cy="0"/>
          </a:xfrm>
          <a:custGeom>
            <a:avLst/>
            <a:gdLst/>
            <a:ahLst/>
            <a:cxnLst/>
            <a:rect l="l" t="t" r="r" b="b"/>
            <a:pathLst>
              <a:path w="7772400">
                <a:moveTo>
                  <a:pt x="0" y="0"/>
                </a:moveTo>
                <a:lnTo>
                  <a:pt x="7772400" y="0"/>
                </a:lnTo>
              </a:path>
            </a:pathLst>
          </a:custGeom>
          <a:ln w="6350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7772400" y="9448769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0"/>
                </a:moveTo>
                <a:lnTo>
                  <a:pt x="0" y="6349"/>
                </a:lnTo>
                <a:lnTo>
                  <a:pt x="0" y="0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1197" y="1485434"/>
            <a:ext cx="5550004" cy="391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010534" y="9520671"/>
            <a:ext cx="3739515" cy="215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58595B"/>
                </a:solidFill>
                <a:latin typeface="Open Sans"/>
                <a:cs typeface="Open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1197" y="1485434"/>
            <a:ext cx="16827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Agent</a:t>
            </a:r>
            <a:r>
              <a:rPr spc="-85" dirty="0"/>
              <a:t> </a:t>
            </a:r>
            <a:r>
              <a:rPr spc="-5" dirty="0"/>
              <a:t>CRM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724503" y="468731"/>
            <a:ext cx="4048125" cy="2825750"/>
            <a:chOff x="3724503" y="468731"/>
            <a:chExt cx="4048125" cy="2825750"/>
          </a:xfrm>
        </p:grpSpPr>
        <p:sp>
          <p:nvSpPr>
            <p:cNvPr id="4" name="object 4"/>
            <p:cNvSpPr/>
            <p:nvPr/>
          </p:nvSpPr>
          <p:spPr>
            <a:xfrm>
              <a:off x="3724503" y="468731"/>
              <a:ext cx="4048125" cy="2825750"/>
            </a:xfrm>
            <a:custGeom>
              <a:avLst/>
              <a:gdLst/>
              <a:ahLst/>
              <a:cxnLst/>
              <a:rect l="l" t="t" r="r" b="b"/>
              <a:pathLst>
                <a:path w="4048125" h="2825750">
                  <a:moveTo>
                    <a:pt x="4047896" y="0"/>
                  </a:moveTo>
                  <a:lnTo>
                    <a:pt x="0" y="0"/>
                  </a:lnTo>
                  <a:lnTo>
                    <a:pt x="0" y="2825495"/>
                  </a:lnTo>
                  <a:lnTo>
                    <a:pt x="4047896" y="2825495"/>
                  </a:lnTo>
                  <a:lnTo>
                    <a:pt x="4047896" y="0"/>
                  </a:lnTo>
                  <a:close/>
                </a:path>
              </a:pathLst>
            </a:custGeom>
            <a:solidFill>
              <a:srgbClr val="231F2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49040" y="494931"/>
              <a:ext cx="4017949" cy="266986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137499" y="2010919"/>
            <a:ext cx="1630045" cy="45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0185" marR="5080" indent="-198120">
              <a:lnSpc>
                <a:spcPct val="109000"/>
              </a:lnSpc>
              <a:spcBef>
                <a:spcPts val="100"/>
              </a:spcBef>
            </a:pPr>
            <a:r>
              <a:rPr sz="1300" spc="-165" dirty="0">
                <a:solidFill>
                  <a:srgbClr val="58595B"/>
                </a:solidFill>
                <a:latin typeface="Lato"/>
                <a:cs typeface="Lato"/>
              </a:rPr>
              <a:t>T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300" spc="-40" dirty="0">
                <a:solidFill>
                  <a:srgbClr val="58595B"/>
                </a:solidFill>
                <a:latin typeface="Lato"/>
                <a:cs typeface="Lato"/>
              </a:rPr>
              <a:t>k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e control </a:t>
            </a:r>
            <a:r>
              <a:rPr sz="1300" spc="-20" dirty="0">
                <a:solidFill>
                  <a:srgbClr val="58595B"/>
                </a:solidFill>
                <a:latin typeface="Lato"/>
                <a:cs typeface="Lato"/>
              </a:rPr>
              <a:t>ov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er </a:t>
            </a:r>
            <a:r>
              <a:rPr sz="1300" spc="-20" dirty="0">
                <a:solidFill>
                  <a:srgbClr val="58595B"/>
                </a:solidFill>
                <a:latin typeface="Lato"/>
                <a:cs typeface="Lato"/>
              </a:rPr>
              <a:t>y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our  business</a:t>
            </a:r>
            <a:r>
              <a:rPr sz="130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300" dirty="0">
                <a:solidFill>
                  <a:srgbClr val="58595B"/>
                </a:solidFill>
                <a:latin typeface="Lato"/>
                <a:cs typeface="Lato"/>
              </a:rPr>
              <a:t>growth.</a:t>
            </a:r>
            <a:endParaRPr sz="1300">
              <a:latin typeface="Lato"/>
              <a:cs typeface="Lato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180218" y="4556235"/>
            <a:ext cx="3203575" cy="1614805"/>
          </a:xfrm>
          <a:custGeom>
            <a:avLst/>
            <a:gdLst/>
            <a:ahLst/>
            <a:cxnLst/>
            <a:rect l="l" t="t" r="r" b="b"/>
            <a:pathLst>
              <a:path w="3203575" h="1614804">
                <a:moveTo>
                  <a:pt x="3050654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462024"/>
                </a:lnTo>
                <a:lnTo>
                  <a:pt x="7769" y="1510192"/>
                </a:lnTo>
                <a:lnTo>
                  <a:pt x="29405" y="1552027"/>
                </a:lnTo>
                <a:lnTo>
                  <a:pt x="62396" y="1585018"/>
                </a:lnTo>
                <a:lnTo>
                  <a:pt x="104231" y="1606654"/>
                </a:lnTo>
                <a:lnTo>
                  <a:pt x="152400" y="1614424"/>
                </a:lnTo>
                <a:lnTo>
                  <a:pt x="3050654" y="1614424"/>
                </a:lnTo>
                <a:lnTo>
                  <a:pt x="3098822" y="1606654"/>
                </a:lnTo>
                <a:lnTo>
                  <a:pt x="3140657" y="1585018"/>
                </a:lnTo>
                <a:lnTo>
                  <a:pt x="3173648" y="1552027"/>
                </a:lnTo>
                <a:lnTo>
                  <a:pt x="3195284" y="1510192"/>
                </a:lnTo>
                <a:lnTo>
                  <a:pt x="3203054" y="1462024"/>
                </a:lnTo>
                <a:lnTo>
                  <a:pt x="3203054" y="152400"/>
                </a:lnTo>
                <a:lnTo>
                  <a:pt x="3195284" y="104231"/>
                </a:lnTo>
                <a:lnTo>
                  <a:pt x="3173648" y="62396"/>
                </a:lnTo>
                <a:lnTo>
                  <a:pt x="3140657" y="29405"/>
                </a:lnTo>
                <a:lnTo>
                  <a:pt x="3098822" y="7769"/>
                </a:lnTo>
                <a:lnTo>
                  <a:pt x="3050654" y="0"/>
                </a:lnTo>
                <a:close/>
              </a:path>
            </a:pathLst>
          </a:custGeom>
          <a:solidFill>
            <a:srgbClr val="F1F4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364024" y="4999368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64024" y="5521337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92574" y="3485873"/>
            <a:ext cx="3057525" cy="2545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IDX</a:t>
            </a:r>
            <a:r>
              <a:rPr sz="1550" b="1" spc="-75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Integration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910"/>
              </a:spcBef>
            </a:pPr>
            <a:r>
              <a:rPr sz="1150" spc="-2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IDX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website and CRM work together as a </a:t>
            </a:r>
            <a:r>
              <a:rPr sz="11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single,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integrated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system to help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optimize </a:t>
            </a:r>
            <a:r>
              <a:rPr sz="11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opportunities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work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more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productively.</a:t>
            </a:r>
            <a:endParaRPr sz="115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Lato"/>
              <a:cs typeface="Lato"/>
            </a:endParaRPr>
          </a:p>
          <a:p>
            <a:pPr marL="355600" marR="128905" indent="-171450">
              <a:lnSpc>
                <a:spcPts val="1250"/>
              </a:lnSpc>
              <a:buSzPct val="95238"/>
              <a:buFont typeface="Lato Light"/>
              <a:buChar char="•"/>
              <a:tabLst>
                <a:tab pos="355600" algn="l"/>
              </a:tabLst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Keep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all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information</a:t>
            </a: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one,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easy-to-use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system</a:t>
            </a:r>
            <a:endParaRPr sz="1050">
              <a:latin typeface="Lato"/>
              <a:cs typeface="Lato"/>
            </a:endParaRPr>
          </a:p>
          <a:p>
            <a:pPr marL="355600" marR="53340">
              <a:lnSpc>
                <a:spcPts val="1250"/>
              </a:lnSpc>
              <a:spcBef>
                <a:spcPts val="360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Lead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Rating uses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leads’ activity to show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which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best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bets,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can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prioritize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time</a:t>
            </a:r>
            <a:endParaRPr sz="1050">
              <a:latin typeface="Lato"/>
              <a:cs typeface="Lato"/>
            </a:endParaRPr>
          </a:p>
          <a:p>
            <a:pPr marL="355600" marR="53975">
              <a:lnSpc>
                <a:spcPts val="1250"/>
              </a:lnSpc>
              <a:spcBef>
                <a:spcPts val="360"/>
              </a:spcBef>
            </a:pP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leads’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property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search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viewing </a:t>
            </a:r>
            <a:r>
              <a:rPr sz="10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history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kept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alongside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notes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tasks,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all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working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together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help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close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them</a:t>
            </a:r>
            <a:endParaRPr sz="1050">
              <a:latin typeface="Lato"/>
              <a:cs typeface="Lato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62673" y="3531069"/>
            <a:ext cx="3611879" cy="2674620"/>
            <a:chOff x="362673" y="3531069"/>
            <a:chExt cx="3611879" cy="2674620"/>
          </a:xfrm>
        </p:grpSpPr>
        <p:sp>
          <p:nvSpPr>
            <p:cNvPr id="12" name="object 12"/>
            <p:cNvSpPr/>
            <p:nvPr/>
          </p:nvSpPr>
          <p:spPr>
            <a:xfrm>
              <a:off x="362673" y="3531069"/>
              <a:ext cx="3611879" cy="2674620"/>
            </a:xfrm>
            <a:custGeom>
              <a:avLst/>
              <a:gdLst/>
              <a:ahLst/>
              <a:cxnLst/>
              <a:rect l="l" t="t" r="r" b="b"/>
              <a:pathLst>
                <a:path w="3611879" h="2674620">
                  <a:moveTo>
                    <a:pt x="3611879" y="0"/>
                  </a:moveTo>
                  <a:lnTo>
                    <a:pt x="0" y="0"/>
                  </a:lnTo>
                  <a:lnTo>
                    <a:pt x="0" y="2674620"/>
                  </a:lnTo>
                  <a:lnTo>
                    <a:pt x="3611879" y="2674620"/>
                  </a:lnTo>
                  <a:lnTo>
                    <a:pt x="3611879" y="0"/>
                  </a:lnTo>
                  <a:close/>
                </a:path>
              </a:pathLst>
            </a:custGeom>
            <a:solidFill>
              <a:srgbClr val="231F2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99" y="3546034"/>
              <a:ext cx="3505200" cy="2571745"/>
            </a:xfrm>
            <a:prstGeom prst="rect">
              <a:avLst/>
            </a:prstGeom>
          </p:spPr>
        </p:pic>
      </p:grpSp>
      <p:sp>
        <p:nvSpPr>
          <p:cNvPr id="14" name="object 14"/>
          <p:cNvSpPr/>
          <p:nvPr/>
        </p:nvSpPr>
        <p:spPr>
          <a:xfrm>
            <a:off x="393700" y="7337896"/>
            <a:ext cx="3666490" cy="1901825"/>
          </a:xfrm>
          <a:custGeom>
            <a:avLst/>
            <a:gdLst/>
            <a:ahLst/>
            <a:cxnLst/>
            <a:rect l="l" t="t" r="r" b="b"/>
            <a:pathLst>
              <a:path w="3666490" h="1901825">
                <a:moveTo>
                  <a:pt x="3513836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748955"/>
                </a:lnTo>
                <a:lnTo>
                  <a:pt x="7769" y="1797123"/>
                </a:lnTo>
                <a:lnTo>
                  <a:pt x="29405" y="1838958"/>
                </a:lnTo>
                <a:lnTo>
                  <a:pt x="62396" y="1871949"/>
                </a:lnTo>
                <a:lnTo>
                  <a:pt x="104231" y="1893585"/>
                </a:lnTo>
                <a:lnTo>
                  <a:pt x="152400" y="1901355"/>
                </a:lnTo>
                <a:lnTo>
                  <a:pt x="3513836" y="1901355"/>
                </a:lnTo>
                <a:lnTo>
                  <a:pt x="3562004" y="1893585"/>
                </a:lnTo>
                <a:lnTo>
                  <a:pt x="3603839" y="1871949"/>
                </a:lnTo>
                <a:lnTo>
                  <a:pt x="3636830" y="1838958"/>
                </a:lnTo>
                <a:lnTo>
                  <a:pt x="3658466" y="1797123"/>
                </a:lnTo>
                <a:lnTo>
                  <a:pt x="3666236" y="1748955"/>
                </a:lnTo>
                <a:lnTo>
                  <a:pt x="3666236" y="152400"/>
                </a:lnTo>
                <a:lnTo>
                  <a:pt x="3658466" y="104231"/>
                </a:lnTo>
                <a:lnTo>
                  <a:pt x="3636830" y="62396"/>
                </a:lnTo>
                <a:lnTo>
                  <a:pt x="3603839" y="29405"/>
                </a:lnTo>
                <a:lnTo>
                  <a:pt x="3562004" y="7769"/>
                </a:lnTo>
                <a:lnTo>
                  <a:pt x="3513836" y="0"/>
                </a:lnTo>
                <a:close/>
              </a:path>
            </a:pathLst>
          </a:custGeom>
          <a:solidFill>
            <a:srgbClr val="F1F4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93700" y="6491056"/>
            <a:ext cx="3477260" cy="738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Business</a:t>
            </a:r>
            <a:r>
              <a:rPr sz="1550" b="1" spc="-7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Dashboard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750"/>
              </a:spcBef>
            </a:pP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Everything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need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monitor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performance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manage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 time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is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provided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in one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screen.</a:t>
            </a:r>
            <a:endParaRPr sz="1150">
              <a:latin typeface="Lato"/>
              <a:cs typeface="Lat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2450" y="7755884"/>
            <a:ext cx="99060" cy="43434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52450" y="8375645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2450" y="8738865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52450" y="7451084"/>
            <a:ext cx="3325495" cy="163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 marR="100965" indent="-171450">
              <a:lnSpc>
                <a:spcPct val="100000"/>
              </a:lnSpc>
              <a:spcBef>
                <a:spcPts val="100"/>
              </a:spcBef>
              <a:buSzPct val="95238"/>
              <a:buFont typeface="Lato Light"/>
              <a:buChar char="•"/>
              <a:tabLst>
                <a:tab pos="184150" algn="l"/>
              </a:tabLst>
            </a:pP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Track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percentage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activity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last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30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days</a:t>
            </a:r>
            <a:endParaRPr sz="1050">
              <a:latin typeface="Lato"/>
              <a:cs typeface="Lato"/>
            </a:endParaRPr>
          </a:p>
          <a:p>
            <a:pPr marL="184150">
              <a:lnSpc>
                <a:spcPct val="100000"/>
              </a:lnSpc>
              <a:spcBef>
                <a:spcPts val="340"/>
              </a:spcBef>
            </a:pP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Track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percentage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subscriptions</a:t>
            </a:r>
            <a:endParaRPr sz="1050">
              <a:latin typeface="Lato"/>
              <a:cs typeface="Lato"/>
            </a:endParaRPr>
          </a:p>
          <a:p>
            <a:pPr marL="184150" marR="341630">
              <a:lnSpc>
                <a:spcPct val="100000"/>
              </a:lnSpc>
              <a:spcBef>
                <a:spcPts val="3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all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funnel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monitor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their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progress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towards closing</a:t>
            </a:r>
            <a:endParaRPr sz="1050">
              <a:latin typeface="Lato"/>
              <a:cs typeface="Lato"/>
            </a:endParaRPr>
          </a:p>
          <a:p>
            <a:pPr marL="184150" marR="302260">
              <a:lnSpc>
                <a:spcPct val="100000"/>
              </a:lnSpc>
              <a:spcBef>
                <a:spcPts val="340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Learn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which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generation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channels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producing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 most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endParaRPr sz="1050">
              <a:latin typeface="Lato"/>
              <a:cs typeface="Lato"/>
            </a:endParaRPr>
          </a:p>
          <a:p>
            <a:pPr marL="184150" marR="295910">
              <a:lnSpc>
                <a:spcPct val="100000"/>
              </a:lnSpc>
              <a:spcBef>
                <a:spcPts val="34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tasks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that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due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today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other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tasks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scheduled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for the week</a:t>
            </a:r>
            <a:endParaRPr sz="1050">
              <a:latin typeface="Lato"/>
              <a:cs typeface="Lato"/>
            </a:endParaRPr>
          </a:p>
        </p:txBody>
      </p:sp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79900" y="6765391"/>
            <a:ext cx="3149600" cy="2437511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8041" y="475701"/>
            <a:ext cx="2139224" cy="513146"/>
          </a:xfrm>
          <a:prstGeom prst="rect">
            <a:avLst/>
          </a:prstGeom>
        </p:spPr>
      </p:pic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5695" y="355882"/>
            <a:ext cx="3455035" cy="762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Tools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0" dirty="0">
                <a:solidFill>
                  <a:srgbClr val="58595B"/>
                </a:solidFill>
                <a:latin typeface="Open Sans"/>
                <a:cs typeface="Open Sans"/>
              </a:rPr>
              <a:t>To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Help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You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Close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945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Smart,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powerful,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simple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features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work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together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keep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you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productive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while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staying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out of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25" dirty="0">
                <a:solidFill>
                  <a:srgbClr val="58595B"/>
                </a:solidFill>
                <a:latin typeface="Lato"/>
                <a:cs typeface="Lato"/>
              </a:rPr>
              <a:t>way.</a:t>
            </a:r>
            <a:endParaRPr sz="1150">
              <a:latin typeface="Lato"/>
              <a:cs typeface="La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99387" y="3542278"/>
            <a:ext cx="3321050" cy="771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spc="-15" dirty="0">
                <a:solidFill>
                  <a:srgbClr val="58595B"/>
                </a:solidFill>
                <a:latin typeface="Open Sans"/>
                <a:cs typeface="Open Sans"/>
              </a:rPr>
              <a:t>More</a:t>
            </a:r>
            <a:r>
              <a:rPr sz="1550" b="1" spc="-6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Mobile</a:t>
            </a:r>
            <a:r>
              <a:rPr sz="1550" b="1" spc="-6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Power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1010"/>
              </a:spcBef>
            </a:pP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Stay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on top of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tasks with access to Agent CRM </a:t>
            </a:r>
            <a:r>
              <a:rPr sz="1150" spc="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features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Optima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Leads,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our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mobile</a:t>
            </a:r>
            <a:r>
              <a:rPr sz="11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app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for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agents.</a:t>
            </a:r>
            <a:endParaRPr sz="1150">
              <a:latin typeface="Lato"/>
              <a:cs typeface="La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086859" y="4493259"/>
            <a:ext cx="3300729" cy="1312545"/>
          </a:xfrm>
          <a:custGeom>
            <a:avLst/>
            <a:gdLst/>
            <a:ahLst/>
            <a:cxnLst/>
            <a:rect l="l" t="t" r="r" b="b"/>
            <a:pathLst>
              <a:path w="3300729" h="1312545">
                <a:moveTo>
                  <a:pt x="3148012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159725"/>
                </a:lnTo>
                <a:lnTo>
                  <a:pt x="7769" y="1207892"/>
                </a:lnTo>
                <a:lnTo>
                  <a:pt x="29405" y="1249724"/>
                </a:lnTo>
                <a:lnTo>
                  <a:pt x="62396" y="1282711"/>
                </a:lnTo>
                <a:lnTo>
                  <a:pt x="104231" y="1304344"/>
                </a:lnTo>
                <a:lnTo>
                  <a:pt x="152400" y="1312113"/>
                </a:lnTo>
                <a:lnTo>
                  <a:pt x="3148012" y="1312113"/>
                </a:lnTo>
                <a:lnTo>
                  <a:pt x="3196180" y="1304344"/>
                </a:lnTo>
                <a:lnTo>
                  <a:pt x="3238015" y="1282711"/>
                </a:lnTo>
                <a:lnTo>
                  <a:pt x="3271006" y="1249724"/>
                </a:lnTo>
                <a:lnTo>
                  <a:pt x="3292642" y="1207892"/>
                </a:lnTo>
                <a:lnTo>
                  <a:pt x="3300412" y="1159725"/>
                </a:lnTo>
                <a:lnTo>
                  <a:pt x="3300412" y="152400"/>
                </a:lnTo>
                <a:lnTo>
                  <a:pt x="3292642" y="104231"/>
                </a:lnTo>
                <a:lnTo>
                  <a:pt x="3271006" y="62396"/>
                </a:lnTo>
                <a:lnTo>
                  <a:pt x="3238015" y="29405"/>
                </a:lnTo>
                <a:lnTo>
                  <a:pt x="3196180" y="7769"/>
                </a:lnTo>
                <a:lnTo>
                  <a:pt x="3148012" y="0"/>
                </a:lnTo>
                <a:close/>
              </a:path>
            </a:pathLst>
          </a:custGeom>
          <a:solidFill>
            <a:srgbClr val="F1F4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271199" y="4535073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71199" y="4898293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71199" y="5261513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42649" y="4541423"/>
            <a:ext cx="2790190" cy="107061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70485">
              <a:lnSpc>
                <a:spcPts val="1250"/>
              </a:lnSpc>
              <a:spcBef>
                <a:spcPts val="1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update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Stage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records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as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move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them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closer 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closing</a:t>
            </a:r>
            <a:endParaRPr sz="1050">
              <a:latin typeface="Lato"/>
              <a:cs typeface="Lato"/>
            </a:endParaRPr>
          </a:p>
          <a:p>
            <a:pPr marL="12700" marR="57785">
              <a:lnSpc>
                <a:spcPts val="1250"/>
              </a:lnSpc>
              <a:spcBef>
                <a:spcPts val="36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update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35" dirty="0">
                <a:solidFill>
                  <a:srgbClr val="58595B"/>
                </a:solidFill>
                <a:latin typeface="Lato"/>
                <a:cs typeface="Lato"/>
              </a:rPr>
              <a:t>Tags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records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easily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find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them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using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filters</a:t>
            </a:r>
            <a:endParaRPr sz="1050">
              <a:latin typeface="Lato"/>
              <a:cs typeface="Lato"/>
            </a:endParaRPr>
          </a:p>
          <a:p>
            <a:pPr marL="12700" marR="5080">
              <a:lnSpc>
                <a:spcPts val="1250"/>
              </a:lnSpc>
              <a:spcBef>
                <a:spcPts val="359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notes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automatic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time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stamps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review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them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lead’s History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view</a:t>
            </a:r>
            <a:endParaRPr sz="1050">
              <a:latin typeface="Lato"/>
              <a:cs typeface="Lato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8266" y="3639311"/>
            <a:ext cx="3407359" cy="2166061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419100" y="1256531"/>
            <a:ext cx="3467100" cy="2063750"/>
          </a:xfrm>
          <a:custGeom>
            <a:avLst/>
            <a:gdLst/>
            <a:ahLst/>
            <a:cxnLst/>
            <a:rect l="l" t="t" r="r" b="b"/>
            <a:pathLst>
              <a:path w="3467100" h="2063750">
                <a:moveTo>
                  <a:pt x="3314700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910854"/>
                </a:lnTo>
                <a:lnTo>
                  <a:pt x="7769" y="1959022"/>
                </a:lnTo>
                <a:lnTo>
                  <a:pt x="29405" y="2000857"/>
                </a:lnTo>
                <a:lnTo>
                  <a:pt x="62396" y="2033848"/>
                </a:lnTo>
                <a:lnTo>
                  <a:pt x="104231" y="2055484"/>
                </a:lnTo>
                <a:lnTo>
                  <a:pt x="152400" y="2063254"/>
                </a:lnTo>
                <a:lnTo>
                  <a:pt x="3314700" y="2063254"/>
                </a:lnTo>
                <a:lnTo>
                  <a:pt x="3362868" y="2055484"/>
                </a:lnTo>
                <a:lnTo>
                  <a:pt x="3404703" y="2033848"/>
                </a:lnTo>
                <a:lnTo>
                  <a:pt x="3437694" y="2000857"/>
                </a:lnTo>
                <a:lnTo>
                  <a:pt x="3459330" y="1959022"/>
                </a:lnTo>
                <a:lnTo>
                  <a:pt x="3467100" y="1910854"/>
                </a:lnTo>
                <a:lnTo>
                  <a:pt x="3467100" y="152400"/>
                </a:lnTo>
                <a:lnTo>
                  <a:pt x="3459330" y="104231"/>
                </a:lnTo>
                <a:lnTo>
                  <a:pt x="3437694" y="62396"/>
                </a:lnTo>
                <a:lnTo>
                  <a:pt x="3404703" y="29405"/>
                </a:lnTo>
                <a:lnTo>
                  <a:pt x="3362868" y="7769"/>
                </a:lnTo>
                <a:lnTo>
                  <a:pt x="3314700" y="0"/>
                </a:lnTo>
                <a:close/>
              </a:path>
            </a:pathLst>
          </a:custGeom>
          <a:solidFill>
            <a:srgbClr val="F1F4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77850" y="1283359"/>
            <a:ext cx="99060" cy="63881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77850" y="210758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7850" y="2470808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7850" y="2834029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9300" y="1297329"/>
            <a:ext cx="3000375" cy="1952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35330">
              <a:lnSpc>
                <a:spcPct val="127800"/>
              </a:lnSpc>
              <a:spcBef>
                <a:spcPts val="100"/>
              </a:spcBef>
            </a:pPr>
            <a:r>
              <a:rPr sz="1050" spc="-20" dirty="0">
                <a:solidFill>
                  <a:srgbClr val="58595B"/>
                </a:solidFill>
                <a:latin typeface="Lato"/>
                <a:cs typeface="Lato"/>
              </a:rPr>
              <a:t>K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eep all 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y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our tasks in a single </a:t>
            </a:r>
            <a:r>
              <a:rPr sz="1050" spc="-114" dirty="0">
                <a:solidFill>
                  <a:srgbClr val="58595B"/>
                </a:solidFill>
                <a:latin typeface="Lato"/>
                <a:cs typeface="Lato"/>
              </a:rPr>
              <a:t>T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 Do list  Sync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tasks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calendar</a:t>
            </a:r>
            <a:endParaRPr sz="1050" dirty="0">
              <a:latin typeface="Lato"/>
              <a:cs typeface="Lato"/>
            </a:endParaRPr>
          </a:p>
          <a:p>
            <a:pPr marL="12700" marR="20320">
              <a:lnSpc>
                <a:spcPts val="1250"/>
              </a:lnSpc>
              <a:spcBef>
                <a:spcPts val="40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Create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35" dirty="0">
                <a:solidFill>
                  <a:srgbClr val="58595B"/>
                </a:solidFill>
                <a:latin typeface="Lato"/>
                <a:cs typeface="Lato"/>
              </a:rPr>
              <a:t>Tags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track,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filter,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categorize,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and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instantly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find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leads</a:t>
            </a:r>
            <a:endParaRPr sz="1050" dirty="0">
              <a:latin typeface="Lato"/>
              <a:cs typeface="Lato"/>
            </a:endParaRPr>
          </a:p>
          <a:p>
            <a:pPr marL="12700" marR="236220">
              <a:lnSpc>
                <a:spcPts val="1250"/>
              </a:lnSpc>
              <a:spcBef>
                <a:spcPts val="359"/>
              </a:spcBef>
            </a:pP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Locate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tasks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groups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>
                <a:solidFill>
                  <a:srgbClr val="58595B"/>
                </a:solidFill>
                <a:latin typeface="Lato"/>
                <a:cs typeface="Lato"/>
              </a:rPr>
              <a:t>o</a:t>
            </a:r>
            <a:r>
              <a:rPr lang="en-US" sz="1050">
                <a:solidFill>
                  <a:srgbClr val="58595B"/>
                </a:solidFill>
                <a:latin typeface="Lato"/>
                <a:cs typeface="Lato"/>
              </a:rPr>
              <a:t>f </a:t>
            </a:r>
            <a:r>
              <a:rPr sz="1050">
                <a:solidFill>
                  <a:srgbClr val="58595B"/>
                </a:solidFill>
                <a:latin typeface="Lato"/>
                <a:cs typeface="Lato"/>
              </a:rPr>
              <a:t>tasks</a:t>
            </a:r>
            <a:r>
              <a:rPr sz="1050" spc="-1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variety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filter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options</a:t>
            </a:r>
            <a:endParaRPr sz="1050" dirty="0">
              <a:latin typeface="Lato"/>
              <a:cs typeface="Lato"/>
            </a:endParaRPr>
          </a:p>
          <a:p>
            <a:pPr marL="12700" marR="132080">
              <a:lnSpc>
                <a:spcPts val="1250"/>
              </a:lnSpc>
              <a:spcBef>
                <a:spcPts val="359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filters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make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changes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updates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multiple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at once</a:t>
            </a:r>
            <a:endParaRPr sz="1050" dirty="0">
              <a:latin typeface="Lato"/>
              <a:cs typeface="Lato"/>
            </a:endParaRPr>
          </a:p>
          <a:p>
            <a:pPr marL="12700" marR="5080">
              <a:lnSpc>
                <a:spcPts val="1250"/>
              </a:lnSpc>
              <a:spcBef>
                <a:spcPts val="359"/>
              </a:spcBef>
            </a:pP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Track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the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stage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of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every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Pipeline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Status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prepare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your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next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steps</a:t>
            </a:r>
            <a:endParaRPr sz="1050" dirty="0">
              <a:latin typeface="Lato"/>
              <a:cs typeface="Lato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141165" y="400532"/>
            <a:ext cx="3442970" cy="2976880"/>
            <a:chOff x="4141165" y="400532"/>
            <a:chExt cx="3442970" cy="2976880"/>
          </a:xfrm>
        </p:grpSpPr>
        <p:sp>
          <p:nvSpPr>
            <p:cNvPr id="17" name="object 17"/>
            <p:cNvSpPr/>
            <p:nvPr/>
          </p:nvSpPr>
          <p:spPr>
            <a:xfrm>
              <a:off x="4141165" y="400532"/>
              <a:ext cx="3442970" cy="2976880"/>
            </a:xfrm>
            <a:custGeom>
              <a:avLst/>
              <a:gdLst/>
              <a:ahLst/>
              <a:cxnLst/>
              <a:rect l="l" t="t" r="r" b="b"/>
              <a:pathLst>
                <a:path w="3442970" h="2976879">
                  <a:moveTo>
                    <a:pt x="3442715" y="0"/>
                  </a:moveTo>
                  <a:lnTo>
                    <a:pt x="0" y="0"/>
                  </a:lnTo>
                  <a:lnTo>
                    <a:pt x="0" y="2976372"/>
                  </a:lnTo>
                  <a:lnTo>
                    <a:pt x="3442715" y="2976372"/>
                  </a:lnTo>
                  <a:lnTo>
                    <a:pt x="3442715" y="0"/>
                  </a:lnTo>
                  <a:close/>
                </a:path>
              </a:pathLst>
            </a:custGeom>
            <a:solidFill>
              <a:srgbClr val="231F2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55439" y="414820"/>
              <a:ext cx="3337560" cy="2874302"/>
            </a:xfrm>
            <a:prstGeom prst="rect">
              <a:avLst/>
            </a:prstGeom>
          </p:spPr>
        </p:pic>
      </p:grpSp>
      <p:sp>
        <p:nvSpPr>
          <p:cNvPr id="19" name="object 19"/>
          <p:cNvSpPr/>
          <p:nvPr/>
        </p:nvSpPr>
        <p:spPr>
          <a:xfrm>
            <a:off x="418395" y="6955359"/>
            <a:ext cx="3694429" cy="2140585"/>
          </a:xfrm>
          <a:custGeom>
            <a:avLst/>
            <a:gdLst/>
            <a:ahLst/>
            <a:cxnLst/>
            <a:rect l="l" t="t" r="r" b="b"/>
            <a:pathLst>
              <a:path w="3694429" h="2140584">
                <a:moveTo>
                  <a:pt x="3541649" y="0"/>
                </a:moveTo>
                <a:lnTo>
                  <a:pt x="152400" y="0"/>
                </a:ln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399"/>
                </a:lnTo>
                <a:lnTo>
                  <a:pt x="0" y="1988019"/>
                </a:lnTo>
                <a:lnTo>
                  <a:pt x="7769" y="2036192"/>
                </a:lnTo>
                <a:lnTo>
                  <a:pt x="29405" y="2078028"/>
                </a:lnTo>
                <a:lnTo>
                  <a:pt x="62396" y="2111017"/>
                </a:lnTo>
                <a:lnTo>
                  <a:pt x="104231" y="2132651"/>
                </a:lnTo>
                <a:lnTo>
                  <a:pt x="152400" y="2140419"/>
                </a:lnTo>
                <a:lnTo>
                  <a:pt x="3541649" y="2140419"/>
                </a:lnTo>
                <a:lnTo>
                  <a:pt x="3589822" y="2132651"/>
                </a:lnTo>
                <a:lnTo>
                  <a:pt x="3631657" y="2111017"/>
                </a:lnTo>
                <a:lnTo>
                  <a:pt x="3664646" y="2078028"/>
                </a:lnTo>
                <a:lnTo>
                  <a:pt x="3686280" y="2036192"/>
                </a:lnTo>
                <a:lnTo>
                  <a:pt x="3694049" y="1988019"/>
                </a:lnTo>
                <a:lnTo>
                  <a:pt x="3694049" y="152399"/>
                </a:lnTo>
                <a:lnTo>
                  <a:pt x="3686280" y="104231"/>
                </a:lnTo>
                <a:lnTo>
                  <a:pt x="3664646" y="62396"/>
                </a:lnTo>
                <a:lnTo>
                  <a:pt x="3631657" y="29405"/>
                </a:lnTo>
                <a:lnTo>
                  <a:pt x="3589822" y="7769"/>
                </a:lnTo>
                <a:lnTo>
                  <a:pt x="3541649" y="0"/>
                </a:lnTo>
                <a:close/>
              </a:path>
            </a:pathLst>
          </a:custGeom>
          <a:solidFill>
            <a:srgbClr val="F1F4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97808" y="6061730"/>
            <a:ext cx="3714115" cy="75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b="1" dirty="0">
                <a:solidFill>
                  <a:srgbClr val="58595B"/>
                </a:solidFill>
                <a:latin typeface="Open Sans"/>
                <a:cs typeface="Open Sans"/>
              </a:rPr>
              <a:t>A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Complete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Email</a:t>
            </a:r>
            <a:r>
              <a:rPr sz="1550" b="1" spc="-50" dirty="0">
                <a:solidFill>
                  <a:srgbClr val="58595B"/>
                </a:solidFill>
                <a:latin typeface="Open Sans"/>
                <a:cs typeface="Open Sans"/>
              </a:rPr>
              <a:t> </a:t>
            </a:r>
            <a:r>
              <a:rPr sz="1550" b="1" spc="-20" dirty="0">
                <a:solidFill>
                  <a:srgbClr val="58595B"/>
                </a:solidFill>
                <a:latin typeface="Open Sans"/>
                <a:cs typeface="Open Sans"/>
              </a:rPr>
              <a:t>Toolbox</a:t>
            </a:r>
            <a:endParaRPr sz="1550">
              <a:latin typeface="Open Sans"/>
              <a:cs typeface="Open Sans"/>
            </a:endParaRPr>
          </a:p>
          <a:p>
            <a:pPr marL="12700" marR="5080">
              <a:lnSpc>
                <a:spcPct val="108700"/>
              </a:lnSpc>
              <a:spcBef>
                <a:spcPts val="850"/>
              </a:spcBef>
            </a:pP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more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marketing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tools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engage,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build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trust,</a:t>
            </a:r>
            <a:r>
              <a:rPr sz="11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and </a:t>
            </a:r>
            <a:r>
              <a:rPr sz="1150" spc="-2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grow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relationships with </a:t>
            </a:r>
            <a:r>
              <a:rPr sz="11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150" dirty="0">
                <a:solidFill>
                  <a:srgbClr val="58595B"/>
                </a:solidFill>
                <a:latin typeface="Lato"/>
                <a:cs typeface="Lato"/>
              </a:rPr>
              <a:t>leads.</a:t>
            </a:r>
            <a:endParaRPr sz="1150">
              <a:latin typeface="Lato"/>
              <a:cs typeface="Lato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77145" y="704949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77145" y="741271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77145" y="777593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77145" y="8087086"/>
            <a:ext cx="99060" cy="43434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7145" y="8706846"/>
            <a:ext cx="990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58595B"/>
                </a:solidFill>
                <a:latin typeface="Lato Light"/>
                <a:cs typeface="Lato Light"/>
              </a:rPr>
              <a:t>•</a:t>
            </a:r>
            <a:endParaRPr sz="1000">
              <a:latin typeface="Lato Light"/>
              <a:cs typeface="Lato 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8595" y="7055846"/>
            <a:ext cx="3213100" cy="1842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63525">
              <a:lnSpc>
                <a:spcPct val="100000"/>
              </a:lnSpc>
              <a:spcBef>
                <a:spcPts val="10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Send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newsletters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other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custom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content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 </a:t>
            </a:r>
            <a:r>
              <a:rPr sz="1050" spc="-19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 choose</a:t>
            </a:r>
            <a:endParaRPr sz="1050">
              <a:latin typeface="Lato"/>
              <a:cs typeface="Lato"/>
            </a:endParaRPr>
          </a:p>
          <a:p>
            <a:pPr marL="12700" marR="5080">
              <a:lnSpc>
                <a:spcPct val="100000"/>
              </a:lnSpc>
              <a:spcBef>
                <a:spcPts val="34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Recognize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leads’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birthdays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closing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anniversaries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ready-to-use, automated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emails</a:t>
            </a:r>
            <a:endParaRPr sz="1050">
              <a:latin typeface="Lato"/>
              <a:cs typeface="Lato"/>
            </a:endParaRPr>
          </a:p>
          <a:p>
            <a:pPr marL="12700" marR="25400">
              <a:lnSpc>
                <a:spcPct val="100000"/>
              </a:lnSpc>
              <a:spcBef>
                <a:spcPts val="34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Use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drag-and-drop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editor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quickly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build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with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images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 embedded videos</a:t>
            </a:r>
            <a:endParaRPr sz="1050">
              <a:latin typeface="Lato"/>
              <a:cs typeface="Lato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images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from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our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stock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image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library</a:t>
            </a:r>
            <a:endParaRPr sz="1050">
              <a:latin typeface="Lato"/>
              <a:cs typeface="Lato"/>
            </a:endParaRPr>
          </a:p>
          <a:p>
            <a:pPr marL="12700" marR="125730">
              <a:lnSpc>
                <a:spcPct val="100000"/>
              </a:lnSpc>
              <a:spcBef>
                <a:spcPts val="350"/>
              </a:spcBef>
            </a:pP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are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sent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from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own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address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to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avoid </a:t>
            </a:r>
            <a:r>
              <a:rPr sz="1050" spc="-19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spam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&amp; junk email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 filters</a:t>
            </a:r>
            <a:endParaRPr sz="1050">
              <a:latin typeface="Lato"/>
              <a:cs typeface="Lato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050" spc="-25" dirty="0">
                <a:solidFill>
                  <a:srgbClr val="58595B"/>
                </a:solidFill>
                <a:latin typeface="Lato"/>
                <a:cs typeface="Lato"/>
              </a:rPr>
              <a:t>Track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spc="-5" dirty="0">
                <a:solidFill>
                  <a:srgbClr val="58595B"/>
                </a:solidFill>
                <a:latin typeface="Lato"/>
                <a:cs typeface="Lato"/>
              </a:rPr>
              <a:t>your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email</a:t>
            </a:r>
            <a:r>
              <a:rPr sz="1050" spc="-1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performance</a:t>
            </a:r>
            <a:r>
              <a:rPr sz="1050" spc="-1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050" dirty="0">
                <a:solidFill>
                  <a:srgbClr val="58595B"/>
                </a:solidFill>
                <a:latin typeface="Lato"/>
                <a:cs typeface="Lato"/>
              </a:rPr>
              <a:t>metrics</a:t>
            </a:r>
            <a:endParaRPr sz="1050">
              <a:latin typeface="Lato"/>
              <a:cs typeface="Lato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4295470" y="6426758"/>
            <a:ext cx="3291840" cy="2738755"/>
            <a:chOff x="4295470" y="6426758"/>
            <a:chExt cx="3291840" cy="2738755"/>
          </a:xfrm>
        </p:grpSpPr>
        <p:sp>
          <p:nvSpPr>
            <p:cNvPr id="28" name="object 28"/>
            <p:cNvSpPr/>
            <p:nvPr/>
          </p:nvSpPr>
          <p:spPr>
            <a:xfrm>
              <a:off x="4295470" y="6426758"/>
              <a:ext cx="3291840" cy="2738755"/>
            </a:xfrm>
            <a:custGeom>
              <a:avLst/>
              <a:gdLst/>
              <a:ahLst/>
              <a:cxnLst/>
              <a:rect l="l" t="t" r="r" b="b"/>
              <a:pathLst>
                <a:path w="3291840" h="2738754">
                  <a:moveTo>
                    <a:pt x="3291839" y="0"/>
                  </a:moveTo>
                  <a:lnTo>
                    <a:pt x="0" y="0"/>
                  </a:lnTo>
                  <a:lnTo>
                    <a:pt x="0" y="2738628"/>
                  </a:lnTo>
                  <a:lnTo>
                    <a:pt x="3291839" y="2738628"/>
                  </a:lnTo>
                  <a:lnTo>
                    <a:pt x="3291839" y="0"/>
                  </a:lnTo>
                  <a:close/>
                </a:path>
              </a:pathLst>
            </a:custGeom>
            <a:solidFill>
              <a:srgbClr val="231F20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15002" y="6445821"/>
              <a:ext cx="3177997" cy="2624556"/>
            </a:xfrm>
            <a:prstGeom prst="rect">
              <a:avLst/>
            </a:prstGeom>
          </p:spPr>
        </p:pic>
      </p:grp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/>
              <a:t>Company</a:t>
            </a:r>
            <a:r>
              <a:rPr spc="-20" dirty="0"/>
              <a:t> </a:t>
            </a:r>
            <a:r>
              <a:rPr dirty="0"/>
              <a:t>Name</a:t>
            </a:r>
            <a:r>
              <a:rPr spc="-20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xxx-xxx-xxxx</a:t>
            </a:r>
            <a:r>
              <a:rPr spc="-15" dirty="0"/>
              <a:t> </a:t>
            </a:r>
            <a:r>
              <a:rPr dirty="0"/>
              <a:t>•</a:t>
            </a:r>
            <a:r>
              <a:rPr spc="-20" dirty="0"/>
              <a:t> </a:t>
            </a:r>
            <a:r>
              <a:rPr dirty="0"/>
              <a:t>https://yourdomain.com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458</Words>
  <Application>Microsoft Office PowerPoint</Application>
  <PresentationFormat>Custom</PresentationFormat>
  <Paragraphs>58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Lato</vt:lpstr>
      <vt:lpstr>Lato Light</vt:lpstr>
      <vt:lpstr>Open Sans</vt:lpstr>
      <vt:lpstr>Office Theme</vt:lpstr>
      <vt:lpstr>Agent CRM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Agent CRM</dc:title>
  <cp:lastModifiedBy>Hank Hansen</cp:lastModifiedBy>
  <cp:revision>1</cp:revision>
  <dcterms:created xsi:type="dcterms:W3CDTF">2021-12-07T22:58:46Z</dcterms:created>
  <dcterms:modified xsi:type="dcterms:W3CDTF">2023-10-05T16:32:43Z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2021-12-03T00:00:00Z</vt:filetime>
  </property>
  <property fmtid="{D5CDD505-2E9C-101B-9397-08002B2CF9AE}" pid="3" name="Creator">
    <vt:lpwstr>Adobe InDesign 15.0 (Macintosh)</vt:lpwstr>
  </property>
  <property fmtid="{D5CDD505-2E9C-101B-9397-08002B2CF9AE}" pid="4" name="LastSaved">
    <vt:filetime>2021-12-07T00:00:00Z</vt:filetime>
  </property>
</Properties>
</file>