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7772400" cy="1005840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A870A6-AE1E-47EE-8C2D-E514C262C936}" v="3" dt="2022-07-18T22:40:45.112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4692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k Hansen" userId="afd55d48-0873-4c08-8e6a-2236d4023ae7" providerId="ADAL" clId="{1DA870A6-AE1E-47EE-8C2D-E514C262C936}"/>
    <pc:docChg chg="undo custSel modSld">
      <pc:chgData name="Hank Hansen" userId="afd55d48-0873-4c08-8e6a-2236d4023ae7" providerId="ADAL" clId="{1DA870A6-AE1E-47EE-8C2D-E514C262C936}" dt="2022-07-18T22:44:08.629" v="119" actId="1035"/>
      <pc:docMkLst>
        <pc:docMk/>
      </pc:docMkLst>
      <pc:sldChg chg="addSp delSp modSp mod">
        <pc:chgData name="Hank Hansen" userId="afd55d48-0873-4c08-8e6a-2236d4023ae7" providerId="ADAL" clId="{1DA870A6-AE1E-47EE-8C2D-E514C262C936}" dt="2022-07-18T22:44:08.629" v="119" actId="1035"/>
        <pc:sldMkLst>
          <pc:docMk/>
          <pc:sldMk cId="0" sldId="256"/>
        </pc:sldMkLst>
        <pc:spChg chg="mod">
          <ac:chgData name="Hank Hansen" userId="afd55d48-0873-4c08-8e6a-2236d4023ae7" providerId="ADAL" clId="{1DA870A6-AE1E-47EE-8C2D-E514C262C936}" dt="2022-07-18T22:44:03.411" v="116" actId="1076"/>
          <ac:spMkLst>
            <pc:docMk/>
            <pc:sldMk cId="0" sldId="256"/>
            <ac:spMk id="2" creationId="{00000000-0000-0000-0000-000000000000}"/>
          </ac:spMkLst>
        </pc:spChg>
        <pc:spChg chg="mod">
          <ac:chgData name="Hank Hansen" userId="afd55d48-0873-4c08-8e6a-2236d4023ae7" providerId="ADAL" clId="{1DA870A6-AE1E-47EE-8C2D-E514C262C936}" dt="2022-07-18T22:44:08.629" v="119" actId="1035"/>
          <ac:spMkLst>
            <pc:docMk/>
            <pc:sldMk cId="0" sldId="256"/>
            <ac:spMk id="6" creationId="{00000000-0000-0000-0000-000000000000}"/>
          </ac:spMkLst>
        </pc:spChg>
        <pc:grpChg chg="del">
          <ac:chgData name="Hank Hansen" userId="afd55d48-0873-4c08-8e6a-2236d4023ae7" providerId="ADAL" clId="{1DA870A6-AE1E-47EE-8C2D-E514C262C936}" dt="2022-07-18T22:37:37.742" v="0" actId="478"/>
          <ac:grpSpMkLst>
            <pc:docMk/>
            <pc:sldMk cId="0" sldId="256"/>
            <ac:grpSpMk id="3" creationId="{00000000-0000-0000-0000-000000000000}"/>
          </ac:grpSpMkLst>
        </pc:grpChg>
        <pc:picChg chg="add mod">
          <ac:chgData name="Hank Hansen" userId="afd55d48-0873-4c08-8e6a-2236d4023ae7" providerId="ADAL" clId="{1DA870A6-AE1E-47EE-8C2D-E514C262C936}" dt="2022-07-18T22:38:53.043" v="14" actId="1035"/>
          <ac:picMkLst>
            <pc:docMk/>
            <pc:sldMk cId="0" sldId="256"/>
            <ac:picMk id="26" creationId="{4397DB54-63E7-D34D-9605-95FFF7D7620D}"/>
          </ac:picMkLst>
        </pc:picChg>
      </pc:sldChg>
      <pc:sldChg chg="addSp delSp modSp mod">
        <pc:chgData name="Hank Hansen" userId="afd55d48-0873-4c08-8e6a-2236d4023ae7" providerId="ADAL" clId="{1DA870A6-AE1E-47EE-8C2D-E514C262C936}" dt="2022-07-18T22:40:09.613" v="24" actId="1035"/>
        <pc:sldMkLst>
          <pc:docMk/>
          <pc:sldMk cId="0" sldId="258"/>
        </pc:sldMkLst>
        <pc:picChg chg="del">
          <ac:chgData name="Hank Hansen" userId="afd55d48-0873-4c08-8e6a-2236d4023ae7" providerId="ADAL" clId="{1DA870A6-AE1E-47EE-8C2D-E514C262C936}" dt="2022-07-18T22:39:13.660" v="15" actId="478"/>
          <ac:picMkLst>
            <pc:docMk/>
            <pc:sldMk cId="0" sldId="258"/>
            <ac:picMk id="21" creationId="{00000000-0000-0000-0000-000000000000}"/>
          </ac:picMkLst>
        </pc:picChg>
        <pc:picChg chg="add mod">
          <ac:chgData name="Hank Hansen" userId="afd55d48-0873-4c08-8e6a-2236d4023ae7" providerId="ADAL" clId="{1DA870A6-AE1E-47EE-8C2D-E514C262C936}" dt="2022-07-18T22:40:09.613" v="24" actId="1035"/>
          <ac:picMkLst>
            <pc:docMk/>
            <pc:sldMk cId="0" sldId="258"/>
            <ac:picMk id="25" creationId="{66412D43-5FEF-3A32-7916-C6A961A49C51}"/>
          </ac:picMkLst>
        </pc:picChg>
      </pc:sldChg>
      <pc:sldChg chg="addSp modSp mod">
        <pc:chgData name="Hank Hansen" userId="afd55d48-0873-4c08-8e6a-2236d4023ae7" providerId="ADAL" clId="{1DA870A6-AE1E-47EE-8C2D-E514C262C936}" dt="2022-07-18T22:43:16.050" v="101" actId="20577"/>
        <pc:sldMkLst>
          <pc:docMk/>
          <pc:sldMk cId="0" sldId="261"/>
        </pc:sldMkLst>
        <pc:spChg chg="mod">
          <ac:chgData name="Hank Hansen" userId="afd55d48-0873-4c08-8e6a-2236d4023ae7" providerId="ADAL" clId="{1DA870A6-AE1E-47EE-8C2D-E514C262C936}" dt="2022-07-18T22:42:43.964" v="73" actId="20577"/>
          <ac:spMkLst>
            <pc:docMk/>
            <pc:sldMk cId="0" sldId="261"/>
            <ac:spMk id="2" creationId="{00000000-0000-0000-0000-000000000000}"/>
          </ac:spMkLst>
        </pc:spChg>
        <pc:spChg chg="mod">
          <ac:chgData name="Hank Hansen" userId="afd55d48-0873-4c08-8e6a-2236d4023ae7" providerId="ADAL" clId="{1DA870A6-AE1E-47EE-8C2D-E514C262C936}" dt="2022-07-18T22:43:16.050" v="101" actId="20577"/>
          <ac:spMkLst>
            <pc:docMk/>
            <pc:sldMk cId="0" sldId="261"/>
            <ac:spMk id="6" creationId="{00000000-0000-0000-0000-000000000000}"/>
          </ac:spMkLst>
        </pc:spChg>
        <pc:picChg chg="mod">
          <ac:chgData name="Hank Hansen" userId="afd55d48-0873-4c08-8e6a-2236d4023ae7" providerId="ADAL" clId="{1DA870A6-AE1E-47EE-8C2D-E514C262C936}" dt="2022-07-18T22:41:25.659" v="41" actId="14100"/>
          <ac:picMkLst>
            <pc:docMk/>
            <pc:sldMk cId="0" sldId="261"/>
            <ac:picMk id="11" creationId="{00000000-0000-0000-0000-000000000000}"/>
          </ac:picMkLst>
        </pc:picChg>
        <pc:picChg chg="add mod">
          <ac:chgData name="Hank Hansen" userId="afd55d48-0873-4c08-8e6a-2236d4023ae7" providerId="ADAL" clId="{1DA870A6-AE1E-47EE-8C2D-E514C262C936}" dt="2022-07-18T22:42:16.987" v="53" actId="1036"/>
          <ac:picMkLst>
            <pc:docMk/>
            <pc:sldMk cId="0" sldId="261"/>
            <ac:picMk id="21" creationId="{E93A75AD-B02F-27FA-B71D-B4E866ED0B7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9451975"/>
            <a:ext cx="7772400" cy="0"/>
          </a:xfrm>
          <a:custGeom>
            <a:avLst/>
            <a:gdLst/>
            <a:ahLst/>
            <a:cxnLst/>
            <a:rect l="l" t="t" r="r" b="b"/>
            <a:pathLst>
              <a:path w="7772400">
                <a:moveTo>
                  <a:pt x="0" y="0"/>
                </a:moveTo>
                <a:lnTo>
                  <a:pt x="7772400" y="0"/>
                </a:lnTo>
              </a:path>
            </a:pathLst>
          </a:custGeom>
          <a:ln w="6350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7772400" y="9448769"/>
            <a:ext cx="0" cy="6350"/>
          </a:xfrm>
          <a:custGeom>
            <a:avLst/>
            <a:gdLst/>
            <a:ahLst/>
            <a:cxnLst/>
            <a:rect l="l" t="t" r="r" b="b"/>
            <a:pathLst>
              <a:path h="6350">
                <a:moveTo>
                  <a:pt x="0" y="0"/>
                </a:moveTo>
                <a:lnTo>
                  <a:pt x="0" y="6349"/>
                </a:lnTo>
                <a:lnTo>
                  <a:pt x="0" y="0"/>
                </a:lnTo>
                <a:close/>
              </a:path>
            </a:pathLst>
          </a:custGeom>
          <a:solidFill>
            <a:srgbClr val="5859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11197" y="1485434"/>
            <a:ext cx="5550004" cy="391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010534" y="9520671"/>
            <a:ext cx="3739515" cy="215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6.jpg"/><Relationship Id="rId7" Type="http://schemas.openxmlformats.org/officeDocument/2006/relationships/image" Target="../media/image19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3.png"/><Relationship Id="rId4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3.png"/><Relationship Id="rId4" Type="http://schemas.openxmlformats.org/officeDocument/2006/relationships/image" Target="../media/image2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84856" y="1351800"/>
            <a:ext cx="3505200" cy="384721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 marR="5080" indent="676275">
              <a:lnSpc>
                <a:spcPts val="2500"/>
              </a:lnSpc>
              <a:spcBef>
                <a:spcPts val="500"/>
              </a:spcBef>
            </a:pPr>
            <a:r>
              <a:rPr dirty="0"/>
              <a:t>PREMIUM</a:t>
            </a:r>
            <a:r>
              <a:rPr lang="en-US" dirty="0"/>
              <a:t> </a:t>
            </a:r>
            <a:r>
              <a:rPr dirty="0"/>
              <a:t>SEARCH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46262" y="1828800"/>
            <a:ext cx="2613025" cy="889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15" indent="-635" algn="ctr">
              <a:lnSpc>
                <a:spcPct val="109000"/>
              </a:lnSpc>
              <a:spcBef>
                <a:spcPts val="100"/>
              </a:spcBef>
            </a:pPr>
            <a:r>
              <a:rPr sz="1300" spc="-5" dirty="0">
                <a:solidFill>
                  <a:srgbClr val="58595B"/>
                </a:solidFill>
                <a:latin typeface="Lato"/>
                <a:cs typeface="Lato"/>
              </a:rPr>
              <a:t>Attract buyers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&amp; sellers with </a:t>
            </a:r>
            <a:r>
              <a:rPr sz="1300" spc="-15" dirty="0">
                <a:solidFill>
                  <a:srgbClr val="58595B"/>
                </a:solidFill>
                <a:latin typeface="Lato"/>
                <a:cs typeface="Lato"/>
              </a:rPr>
              <a:t>faster, </a:t>
            </a:r>
            <a:r>
              <a:rPr sz="130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smarter property search. </a:t>
            </a:r>
            <a:r>
              <a:rPr sz="1300" spc="-30" dirty="0">
                <a:solidFill>
                  <a:srgbClr val="58595B"/>
                </a:solidFill>
                <a:latin typeface="Lato"/>
                <a:cs typeface="Lato"/>
              </a:rPr>
              <a:t>Turn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site </a:t>
            </a:r>
            <a:r>
              <a:rPr sz="130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visitors</a:t>
            </a:r>
            <a:r>
              <a:rPr sz="130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into</a:t>
            </a:r>
            <a:r>
              <a:rPr sz="130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clients</a:t>
            </a:r>
            <a:r>
              <a:rPr sz="130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30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spc="-10" dirty="0">
                <a:solidFill>
                  <a:srgbClr val="58595B"/>
                </a:solidFill>
                <a:latin typeface="Lato"/>
                <a:cs typeface="Lato"/>
              </a:rPr>
              <a:t>proven</a:t>
            </a:r>
            <a:r>
              <a:rPr sz="130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lead </a:t>
            </a:r>
            <a:r>
              <a:rPr sz="1300" spc="-24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capture</a:t>
            </a:r>
            <a:r>
              <a:rPr sz="130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at</a:t>
            </a:r>
            <a:r>
              <a:rPr sz="130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spc="-10" dirty="0">
                <a:solidFill>
                  <a:srgbClr val="58595B"/>
                </a:solidFill>
                <a:latin typeface="Lato"/>
                <a:cs typeface="Lato"/>
              </a:rPr>
              <a:t>every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 turn.</a:t>
            </a:r>
            <a:endParaRPr sz="1300" dirty="0">
              <a:latin typeface="Lato"/>
              <a:cs typeface="Lato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180218" y="4530835"/>
            <a:ext cx="3203575" cy="1701164"/>
          </a:xfrm>
          <a:custGeom>
            <a:avLst/>
            <a:gdLst/>
            <a:ahLst/>
            <a:cxnLst/>
            <a:rect l="l" t="t" r="r" b="b"/>
            <a:pathLst>
              <a:path w="3203575" h="1701164">
                <a:moveTo>
                  <a:pt x="3050654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548384"/>
                </a:lnTo>
                <a:lnTo>
                  <a:pt x="7769" y="1596552"/>
                </a:lnTo>
                <a:lnTo>
                  <a:pt x="29405" y="1638387"/>
                </a:lnTo>
                <a:lnTo>
                  <a:pt x="62396" y="1671378"/>
                </a:lnTo>
                <a:lnTo>
                  <a:pt x="104231" y="1693014"/>
                </a:lnTo>
                <a:lnTo>
                  <a:pt x="152400" y="1700783"/>
                </a:lnTo>
                <a:lnTo>
                  <a:pt x="3050654" y="1700783"/>
                </a:lnTo>
                <a:lnTo>
                  <a:pt x="3098822" y="1693014"/>
                </a:lnTo>
                <a:lnTo>
                  <a:pt x="3140657" y="1671378"/>
                </a:lnTo>
                <a:lnTo>
                  <a:pt x="3173648" y="1638387"/>
                </a:lnTo>
                <a:lnTo>
                  <a:pt x="3195284" y="1596552"/>
                </a:lnTo>
                <a:lnTo>
                  <a:pt x="3203054" y="1548384"/>
                </a:lnTo>
                <a:lnTo>
                  <a:pt x="3203054" y="152400"/>
                </a:lnTo>
                <a:lnTo>
                  <a:pt x="3195284" y="104231"/>
                </a:lnTo>
                <a:lnTo>
                  <a:pt x="3173648" y="62396"/>
                </a:lnTo>
                <a:lnTo>
                  <a:pt x="3140657" y="29405"/>
                </a:lnTo>
                <a:lnTo>
                  <a:pt x="3098822" y="7769"/>
                </a:lnTo>
                <a:lnTo>
                  <a:pt x="3050654" y="0"/>
                </a:lnTo>
                <a:close/>
              </a:path>
            </a:pathLst>
          </a:custGeom>
          <a:solidFill>
            <a:srgbClr val="F1F5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364024" y="4558678"/>
            <a:ext cx="99060" cy="43434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364024" y="5178438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64024" y="5489590"/>
            <a:ext cx="99060" cy="43434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192574" y="3485873"/>
            <a:ext cx="2934970" cy="261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Make</a:t>
            </a:r>
            <a:r>
              <a:rPr sz="1550" b="1" spc="-6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Exploring</a:t>
            </a:r>
            <a:r>
              <a:rPr sz="1550" b="1" spc="-6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Fun</a:t>
            </a:r>
            <a:endParaRPr sz="1550">
              <a:latin typeface="Open Sans"/>
              <a:cs typeface="Open Sans"/>
            </a:endParaRPr>
          </a:p>
          <a:p>
            <a:pPr marL="12700" marR="69850">
              <a:lnSpc>
                <a:spcPct val="108700"/>
              </a:lnSpc>
              <a:spcBef>
                <a:spcPts val="910"/>
              </a:spcBef>
            </a:pP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Invite your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visitors to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explore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and 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keep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them </a:t>
            </a:r>
            <a:r>
              <a:rPr sz="1150" spc="-2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coming back with a friendly property search </a:t>
            </a:r>
            <a:r>
              <a:rPr sz="11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experience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that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feels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like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the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big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search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sites.</a:t>
            </a:r>
            <a:endParaRPr sz="1150">
              <a:latin typeface="Lato"/>
              <a:cs typeface="Lato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350">
              <a:latin typeface="Lato"/>
              <a:cs typeface="Lato"/>
            </a:endParaRPr>
          </a:p>
          <a:p>
            <a:pPr marL="355600">
              <a:lnSpc>
                <a:spcPct val="100000"/>
              </a:lnSpc>
            </a:pP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Draw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on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map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(polygon)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option</a:t>
            </a:r>
            <a:endParaRPr sz="1050">
              <a:latin typeface="Lato"/>
              <a:cs typeface="Lato"/>
            </a:endParaRPr>
          </a:p>
          <a:p>
            <a:pPr marL="355600" marR="346710">
              <a:lnSpc>
                <a:spcPts val="1250"/>
              </a:lnSpc>
              <a:spcBef>
                <a:spcPts val="40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Use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several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maps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throughout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site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focus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on communities</a:t>
            </a:r>
            <a:endParaRPr sz="1050">
              <a:latin typeface="Lato"/>
              <a:cs typeface="Lato"/>
            </a:endParaRPr>
          </a:p>
          <a:p>
            <a:pPr marL="355600" marR="274955">
              <a:lnSpc>
                <a:spcPts val="1250"/>
              </a:lnSpc>
              <a:spcBef>
                <a:spcPts val="36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Control which listings appear in search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results,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using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location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other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criteria</a:t>
            </a:r>
            <a:endParaRPr sz="1050">
              <a:latin typeface="Lato"/>
              <a:cs typeface="Lato"/>
            </a:endParaRPr>
          </a:p>
          <a:p>
            <a:pPr marL="355600">
              <a:lnSpc>
                <a:spcPct val="100000"/>
              </a:lnSpc>
              <a:spcBef>
                <a:spcPts val="310"/>
              </a:spcBef>
            </a:pP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Encourage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visitors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explore</a:t>
            </a:r>
            <a:endParaRPr sz="1050">
              <a:latin typeface="Lato"/>
              <a:cs typeface="Lato"/>
            </a:endParaRPr>
          </a:p>
          <a:p>
            <a:pPr marL="355600" marR="5080">
              <a:lnSpc>
                <a:spcPts val="1250"/>
              </a:lnSpc>
              <a:spcBef>
                <a:spcPts val="400"/>
              </a:spcBef>
            </a:pP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Friendly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educational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for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users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who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don’t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know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geography</a:t>
            </a:r>
            <a:endParaRPr sz="1050">
              <a:latin typeface="Lato"/>
              <a:cs typeface="Lato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78929" y="3673779"/>
            <a:ext cx="3479800" cy="2510155"/>
            <a:chOff x="378929" y="3673779"/>
            <a:chExt cx="3479800" cy="2510155"/>
          </a:xfrm>
        </p:grpSpPr>
        <p:sp>
          <p:nvSpPr>
            <p:cNvPr id="13" name="object 13"/>
            <p:cNvSpPr/>
            <p:nvPr/>
          </p:nvSpPr>
          <p:spPr>
            <a:xfrm>
              <a:off x="378929" y="3673779"/>
              <a:ext cx="3479800" cy="2510155"/>
            </a:xfrm>
            <a:custGeom>
              <a:avLst/>
              <a:gdLst/>
              <a:ahLst/>
              <a:cxnLst/>
              <a:rect l="l" t="t" r="r" b="b"/>
              <a:pathLst>
                <a:path w="3479800" h="2510154">
                  <a:moveTo>
                    <a:pt x="3479291" y="0"/>
                  </a:moveTo>
                  <a:lnTo>
                    <a:pt x="0" y="0"/>
                  </a:lnTo>
                  <a:lnTo>
                    <a:pt x="0" y="2510028"/>
                  </a:lnTo>
                  <a:lnTo>
                    <a:pt x="3479291" y="2510028"/>
                  </a:lnTo>
                  <a:lnTo>
                    <a:pt x="3479291" y="0"/>
                  </a:lnTo>
                  <a:close/>
                </a:path>
              </a:pathLst>
            </a:custGeom>
            <a:solidFill>
              <a:srgbClr val="000000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3819" y="3685734"/>
              <a:ext cx="3378571" cy="2409523"/>
            </a:xfrm>
            <a:prstGeom prst="rect">
              <a:avLst/>
            </a:prstGeom>
          </p:spPr>
        </p:pic>
      </p:grpSp>
      <p:sp>
        <p:nvSpPr>
          <p:cNvPr id="15" name="object 15"/>
          <p:cNvSpPr/>
          <p:nvPr/>
        </p:nvSpPr>
        <p:spPr>
          <a:xfrm>
            <a:off x="393700" y="7553796"/>
            <a:ext cx="3837940" cy="1701164"/>
          </a:xfrm>
          <a:custGeom>
            <a:avLst/>
            <a:gdLst/>
            <a:ahLst/>
            <a:cxnLst/>
            <a:rect l="l" t="t" r="r" b="b"/>
            <a:pathLst>
              <a:path w="3837940" h="1701165">
                <a:moveTo>
                  <a:pt x="3684917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548384"/>
                </a:lnTo>
                <a:lnTo>
                  <a:pt x="7769" y="1596552"/>
                </a:lnTo>
                <a:lnTo>
                  <a:pt x="29405" y="1638387"/>
                </a:lnTo>
                <a:lnTo>
                  <a:pt x="62396" y="1671378"/>
                </a:lnTo>
                <a:lnTo>
                  <a:pt x="104231" y="1693014"/>
                </a:lnTo>
                <a:lnTo>
                  <a:pt x="152400" y="1700783"/>
                </a:lnTo>
                <a:lnTo>
                  <a:pt x="3684917" y="1700783"/>
                </a:lnTo>
                <a:lnTo>
                  <a:pt x="3733090" y="1693014"/>
                </a:lnTo>
                <a:lnTo>
                  <a:pt x="3774926" y="1671378"/>
                </a:lnTo>
                <a:lnTo>
                  <a:pt x="3807915" y="1638387"/>
                </a:lnTo>
                <a:lnTo>
                  <a:pt x="3829548" y="1596552"/>
                </a:lnTo>
                <a:lnTo>
                  <a:pt x="3837317" y="1548384"/>
                </a:lnTo>
                <a:lnTo>
                  <a:pt x="3837317" y="152400"/>
                </a:lnTo>
                <a:lnTo>
                  <a:pt x="3829548" y="104231"/>
                </a:lnTo>
                <a:lnTo>
                  <a:pt x="3807915" y="62396"/>
                </a:lnTo>
                <a:lnTo>
                  <a:pt x="3774926" y="29405"/>
                </a:lnTo>
                <a:lnTo>
                  <a:pt x="3733090" y="7769"/>
                </a:lnTo>
                <a:lnTo>
                  <a:pt x="3684917" y="0"/>
                </a:lnTo>
                <a:close/>
              </a:path>
            </a:pathLst>
          </a:custGeom>
          <a:solidFill>
            <a:srgbClr val="F1F5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393700" y="6491056"/>
            <a:ext cx="3442970" cy="9417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Deliver</a:t>
            </a:r>
            <a:r>
              <a:rPr sz="1550" b="1" spc="-55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Results</a:t>
            </a:r>
            <a:r>
              <a:rPr sz="1550" b="1" spc="-55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Fast</a:t>
            </a:r>
            <a:endParaRPr sz="155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850"/>
              </a:spcBef>
            </a:pP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Say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goodbye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cumbersome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search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forms.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Results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for </a:t>
            </a:r>
            <a:r>
              <a:rPr sz="1150" spc="-2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locations and listings are automatically suggested 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by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intelligent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auto-fill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 as users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type.</a:t>
            </a:r>
            <a:endParaRPr sz="1150">
              <a:latin typeface="Lato"/>
              <a:cs typeface="Lato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52450" y="7660634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52450" y="8289284"/>
            <a:ext cx="99060" cy="63881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23900" y="7666984"/>
            <a:ext cx="3151505" cy="1433830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 marR="55880">
              <a:lnSpc>
                <a:spcPts val="1250"/>
              </a:lnSpc>
              <a:spcBef>
                <a:spcPts val="15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Additional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location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criteria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choose,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Supports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city,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postal code, MLS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ID,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address and additional location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criteria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choose, such as subdivision, golf course,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school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district, etc.</a:t>
            </a:r>
            <a:endParaRPr sz="1050">
              <a:latin typeface="Lato"/>
              <a:cs typeface="Lato"/>
            </a:endParaRPr>
          </a:p>
          <a:p>
            <a:pPr marL="12700" marR="142240">
              <a:lnSpc>
                <a:spcPts val="1610"/>
              </a:lnSpc>
              <a:spcBef>
                <a:spcPts val="7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Control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which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locations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are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suggested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users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type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Always available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in map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search</a:t>
            </a:r>
            <a:endParaRPr sz="1050">
              <a:latin typeface="Lato"/>
              <a:cs typeface="Lato"/>
            </a:endParaRPr>
          </a:p>
          <a:p>
            <a:pPr marL="12700" marR="5080">
              <a:lnSpc>
                <a:spcPts val="1250"/>
              </a:lnSpc>
              <a:spcBef>
                <a:spcPts val="290"/>
              </a:spcBef>
            </a:pP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Available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separate Universal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Search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Bar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widget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place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anywhere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on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site</a:t>
            </a:r>
            <a:endParaRPr sz="1050">
              <a:latin typeface="Lato"/>
              <a:cs typeface="Lato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4494352" y="6604851"/>
            <a:ext cx="2775585" cy="2620010"/>
            <a:chOff x="4494352" y="6604851"/>
            <a:chExt cx="2775585" cy="2620010"/>
          </a:xfrm>
        </p:grpSpPr>
        <p:sp>
          <p:nvSpPr>
            <p:cNvPr id="21" name="object 21"/>
            <p:cNvSpPr/>
            <p:nvPr/>
          </p:nvSpPr>
          <p:spPr>
            <a:xfrm>
              <a:off x="4494352" y="6604851"/>
              <a:ext cx="2775585" cy="2620010"/>
            </a:xfrm>
            <a:custGeom>
              <a:avLst/>
              <a:gdLst/>
              <a:ahLst/>
              <a:cxnLst/>
              <a:rect l="l" t="t" r="r" b="b"/>
              <a:pathLst>
                <a:path w="2775584" h="2620009">
                  <a:moveTo>
                    <a:pt x="2775204" y="0"/>
                  </a:moveTo>
                  <a:lnTo>
                    <a:pt x="0" y="0"/>
                  </a:lnTo>
                  <a:lnTo>
                    <a:pt x="0" y="2619756"/>
                  </a:lnTo>
                  <a:lnTo>
                    <a:pt x="2775204" y="2619756"/>
                  </a:lnTo>
                  <a:lnTo>
                    <a:pt x="2775204" y="0"/>
                  </a:lnTo>
                  <a:close/>
                </a:path>
              </a:pathLst>
            </a:custGeom>
            <a:solidFill>
              <a:srgbClr val="000000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08443" y="6620459"/>
              <a:ext cx="2666190" cy="2509043"/>
            </a:xfrm>
            <a:prstGeom prst="rect">
              <a:avLst/>
            </a:prstGeom>
          </p:spPr>
        </p:pic>
      </p:grpSp>
      <p:pic>
        <p:nvPicPr>
          <p:cNvPr id="23" name="object 2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48041" y="465541"/>
            <a:ext cx="2139224" cy="513146"/>
          </a:xfrm>
          <a:prstGeom prst="rect">
            <a:avLst/>
          </a:prstGeom>
        </p:spPr>
      </p:pic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  <p:pic>
        <p:nvPicPr>
          <p:cNvPr id="26" name="Picture 25" descr="Map&#10;&#10;Description automatically generated">
            <a:extLst>
              <a:ext uri="{FF2B5EF4-FFF2-40B4-BE49-F238E27FC236}">
                <a16:creationId xmlns:a16="http://schemas.microsoft.com/office/drawing/2014/main" id="{4397DB54-63E7-D34D-9605-95FFF7D762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685800"/>
            <a:ext cx="4038600" cy="24770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5695" y="355882"/>
            <a:ext cx="3450590" cy="9531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Engage</a:t>
            </a:r>
            <a:r>
              <a:rPr sz="1550" b="1" spc="-45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Visitors</a:t>
            </a:r>
            <a:r>
              <a:rPr sz="1550" b="1" spc="-45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with</a:t>
            </a:r>
            <a:r>
              <a:rPr sz="1550" b="1" spc="-45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Every</a:t>
            </a:r>
            <a:r>
              <a:rPr sz="1550" b="1" spc="-4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Property</a:t>
            </a:r>
            <a:endParaRPr sz="1550">
              <a:latin typeface="Open Sans"/>
              <a:cs typeface="Open Sans"/>
            </a:endParaRPr>
          </a:p>
          <a:p>
            <a:pPr marL="12700" marR="5080" algn="just">
              <a:lnSpc>
                <a:spcPct val="108700"/>
              </a:lnSpc>
              <a:spcBef>
                <a:spcPts val="945"/>
              </a:spcBef>
            </a:pP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Every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property detail page is an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invitation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to continue </a:t>
            </a:r>
            <a:r>
              <a:rPr sz="11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5" dirty="0">
                <a:solidFill>
                  <a:srgbClr val="58595B"/>
                </a:solidFill>
                <a:latin typeface="Lato"/>
                <a:cs typeface="Lato"/>
              </a:rPr>
              <a:t>e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xploring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,</a:t>
            </a:r>
            <a:r>
              <a:rPr sz="1150" spc="-3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s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o</a:t>
            </a:r>
            <a:r>
              <a:rPr sz="1150" spc="-35" dirty="0">
                <a:solidFill>
                  <a:srgbClr val="58595B"/>
                </a:solidFill>
                <a:latin typeface="Lato"/>
                <a:cs typeface="Lato"/>
              </a:rPr>
              <a:t> y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o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u</a:t>
            </a:r>
            <a:r>
              <a:rPr sz="1150" spc="-3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ca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n</a:t>
            </a:r>
            <a:r>
              <a:rPr sz="1150" spc="-3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co</a:t>
            </a:r>
            <a:r>
              <a:rPr sz="1150" spc="-40" dirty="0">
                <a:solidFill>
                  <a:srgbClr val="58595B"/>
                </a:solidFill>
                <a:latin typeface="Lato"/>
                <a:cs typeface="Lato"/>
              </a:rPr>
              <a:t>n</a:t>
            </a:r>
            <a:r>
              <a:rPr sz="1150" spc="-35" dirty="0">
                <a:solidFill>
                  <a:srgbClr val="58595B"/>
                </a:solidFill>
                <a:latin typeface="Lato"/>
                <a:cs typeface="Lato"/>
              </a:rPr>
              <a:t>v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er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</a:t>
            </a:r>
            <a:r>
              <a:rPr sz="1150" spc="-3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mor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e</a:t>
            </a:r>
            <a:r>
              <a:rPr sz="1150" spc="-3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visitor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</a:t>
            </a:r>
            <a:r>
              <a:rPr sz="1150" spc="-3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t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o</a:t>
            </a:r>
            <a:r>
              <a:rPr sz="1150" spc="-3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registered 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leads.</a:t>
            </a:r>
            <a:endParaRPr sz="1150">
              <a:latin typeface="Lato"/>
              <a:cs typeface="La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284941" y="446620"/>
            <a:ext cx="3209290" cy="3094990"/>
            <a:chOff x="4284941" y="446620"/>
            <a:chExt cx="3209290" cy="3094990"/>
          </a:xfrm>
        </p:grpSpPr>
        <p:sp>
          <p:nvSpPr>
            <p:cNvPr id="4" name="object 4"/>
            <p:cNvSpPr/>
            <p:nvPr/>
          </p:nvSpPr>
          <p:spPr>
            <a:xfrm>
              <a:off x="4284941" y="446620"/>
              <a:ext cx="2999740" cy="1746885"/>
            </a:xfrm>
            <a:custGeom>
              <a:avLst/>
              <a:gdLst/>
              <a:ahLst/>
              <a:cxnLst/>
              <a:rect l="l" t="t" r="r" b="b"/>
              <a:pathLst>
                <a:path w="2999740" h="1746885">
                  <a:moveTo>
                    <a:pt x="2999232" y="0"/>
                  </a:moveTo>
                  <a:lnTo>
                    <a:pt x="0" y="0"/>
                  </a:lnTo>
                  <a:lnTo>
                    <a:pt x="0" y="1746503"/>
                  </a:lnTo>
                  <a:lnTo>
                    <a:pt x="2999232" y="1746503"/>
                  </a:lnTo>
                  <a:lnTo>
                    <a:pt x="2999232" y="0"/>
                  </a:lnTo>
                  <a:close/>
                </a:path>
              </a:pathLst>
            </a:custGeom>
            <a:solidFill>
              <a:srgbClr val="000000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96940" y="458193"/>
              <a:ext cx="2877149" cy="162567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299392" y="1680756"/>
              <a:ext cx="2194560" cy="1861185"/>
            </a:xfrm>
            <a:custGeom>
              <a:avLst/>
              <a:gdLst/>
              <a:ahLst/>
              <a:cxnLst/>
              <a:rect l="l" t="t" r="r" b="b"/>
              <a:pathLst>
                <a:path w="2194559" h="1861185">
                  <a:moveTo>
                    <a:pt x="2194560" y="0"/>
                  </a:moveTo>
                  <a:lnTo>
                    <a:pt x="0" y="0"/>
                  </a:lnTo>
                  <a:lnTo>
                    <a:pt x="0" y="1860803"/>
                  </a:lnTo>
                  <a:lnTo>
                    <a:pt x="2194560" y="1860803"/>
                  </a:lnTo>
                  <a:lnTo>
                    <a:pt x="2194560" y="0"/>
                  </a:lnTo>
                  <a:close/>
                </a:path>
              </a:pathLst>
            </a:custGeom>
            <a:solidFill>
              <a:srgbClr val="000000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10124" y="1693519"/>
              <a:ext cx="2093976" cy="1759026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4099387" y="3694678"/>
            <a:ext cx="3124835" cy="771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Keep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Leads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Coming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Back</a:t>
            </a:r>
            <a:endParaRPr sz="155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1010"/>
              </a:spcBef>
            </a:pP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 Property Organizer helps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leads manage </a:t>
            </a:r>
            <a:r>
              <a:rPr sz="11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their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search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helps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prepare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close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them.</a:t>
            </a:r>
            <a:endParaRPr sz="1150">
              <a:latin typeface="Lato"/>
              <a:cs typeface="Lato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086859" y="4607559"/>
            <a:ext cx="3300729" cy="1759585"/>
          </a:xfrm>
          <a:custGeom>
            <a:avLst/>
            <a:gdLst/>
            <a:ahLst/>
            <a:cxnLst/>
            <a:rect l="l" t="t" r="r" b="b"/>
            <a:pathLst>
              <a:path w="3300729" h="1759585">
                <a:moveTo>
                  <a:pt x="3148012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606626"/>
                </a:lnTo>
                <a:lnTo>
                  <a:pt x="7769" y="1654799"/>
                </a:lnTo>
                <a:lnTo>
                  <a:pt x="29405" y="1696634"/>
                </a:lnTo>
                <a:lnTo>
                  <a:pt x="62396" y="1729623"/>
                </a:lnTo>
                <a:lnTo>
                  <a:pt x="104231" y="1751257"/>
                </a:lnTo>
                <a:lnTo>
                  <a:pt x="152400" y="1759026"/>
                </a:lnTo>
                <a:lnTo>
                  <a:pt x="3148012" y="1759026"/>
                </a:lnTo>
                <a:lnTo>
                  <a:pt x="3196180" y="1751257"/>
                </a:lnTo>
                <a:lnTo>
                  <a:pt x="3238015" y="1729623"/>
                </a:lnTo>
                <a:lnTo>
                  <a:pt x="3271006" y="1696634"/>
                </a:lnTo>
                <a:lnTo>
                  <a:pt x="3292642" y="1654799"/>
                </a:lnTo>
                <a:lnTo>
                  <a:pt x="3300412" y="1606626"/>
                </a:lnTo>
                <a:lnTo>
                  <a:pt x="3300412" y="152400"/>
                </a:lnTo>
                <a:lnTo>
                  <a:pt x="3292642" y="104231"/>
                </a:lnTo>
                <a:lnTo>
                  <a:pt x="3271006" y="62396"/>
                </a:lnTo>
                <a:lnTo>
                  <a:pt x="3238015" y="29405"/>
                </a:lnTo>
                <a:lnTo>
                  <a:pt x="3196180" y="7769"/>
                </a:lnTo>
                <a:lnTo>
                  <a:pt x="3148012" y="0"/>
                </a:lnTo>
                <a:close/>
              </a:path>
            </a:pathLst>
          </a:custGeom>
          <a:solidFill>
            <a:srgbClr val="F1F5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271199" y="4687473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271199" y="5050693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271199" y="5731413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442649" y="4693823"/>
            <a:ext cx="2750185" cy="1546860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 marR="380365">
              <a:lnSpc>
                <a:spcPts val="1250"/>
              </a:lnSpc>
              <a:spcBef>
                <a:spcPts val="15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Visitors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can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save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their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favorite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listings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or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searches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access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any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time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site</a:t>
            </a:r>
            <a:endParaRPr sz="1050">
              <a:latin typeface="Lato"/>
              <a:cs typeface="Lato"/>
            </a:endParaRPr>
          </a:p>
          <a:p>
            <a:pPr marL="12700" marR="54610">
              <a:lnSpc>
                <a:spcPts val="1250"/>
              </a:lnSpc>
              <a:spcBef>
                <a:spcPts val="36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 wealth of information from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leads’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activity history and their Property Organizer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helps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understand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their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interests,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so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you’re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better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equipped to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close them</a:t>
            </a:r>
            <a:endParaRPr sz="1050">
              <a:latin typeface="Lato"/>
              <a:cs typeface="Lato"/>
            </a:endParaRPr>
          </a:p>
          <a:p>
            <a:pPr marL="12700" marR="5080">
              <a:lnSpc>
                <a:spcPts val="1250"/>
              </a:lnSpc>
              <a:spcBef>
                <a:spcPts val="359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Create personalized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saved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searches for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leads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keep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them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returning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site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automated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alerts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for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new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listings</a:t>
            </a:r>
            <a:endParaRPr sz="1050">
              <a:latin typeface="Lato"/>
              <a:cs typeface="Lato"/>
            </a:endParaRPr>
          </a:p>
        </p:txBody>
      </p:sp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8266" y="4391347"/>
            <a:ext cx="3407359" cy="1435247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419100" y="1472431"/>
            <a:ext cx="3467100" cy="1942464"/>
          </a:xfrm>
          <a:custGeom>
            <a:avLst/>
            <a:gdLst/>
            <a:ahLst/>
            <a:cxnLst/>
            <a:rect l="l" t="t" r="r" b="b"/>
            <a:pathLst>
              <a:path w="3467100" h="1942464">
                <a:moveTo>
                  <a:pt x="3314700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789607"/>
                </a:lnTo>
                <a:lnTo>
                  <a:pt x="7769" y="1837780"/>
                </a:lnTo>
                <a:lnTo>
                  <a:pt x="29405" y="1879616"/>
                </a:lnTo>
                <a:lnTo>
                  <a:pt x="62396" y="1912605"/>
                </a:lnTo>
                <a:lnTo>
                  <a:pt x="104231" y="1934239"/>
                </a:lnTo>
                <a:lnTo>
                  <a:pt x="152400" y="1942007"/>
                </a:lnTo>
                <a:lnTo>
                  <a:pt x="3314700" y="1942007"/>
                </a:lnTo>
                <a:lnTo>
                  <a:pt x="3362868" y="1934239"/>
                </a:lnTo>
                <a:lnTo>
                  <a:pt x="3404703" y="1912605"/>
                </a:lnTo>
                <a:lnTo>
                  <a:pt x="3437694" y="1879616"/>
                </a:lnTo>
                <a:lnTo>
                  <a:pt x="3459330" y="1837780"/>
                </a:lnTo>
                <a:lnTo>
                  <a:pt x="3467100" y="1789607"/>
                </a:lnTo>
                <a:lnTo>
                  <a:pt x="3467100" y="152400"/>
                </a:lnTo>
                <a:lnTo>
                  <a:pt x="3459330" y="104231"/>
                </a:lnTo>
                <a:lnTo>
                  <a:pt x="3437694" y="62396"/>
                </a:lnTo>
                <a:lnTo>
                  <a:pt x="3404703" y="29405"/>
                </a:lnTo>
                <a:lnTo>
                  <a:pt x="3362868" y="7769"/>
                </a:lnTo>
                <a:lnTo>
                  <a:pt x="3314700" y="0"/>
                </a:lnTo>
                <a:close/>
              </a:path>
            </a:pathLst>
          </a:custGeom>
          <a:solidFill>
            <a:srgbClr val="F1F5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577850" y="1551329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77850" y="2073299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77850" y="2595269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77850" y="2958489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49300" y="1557679"/>
            <a:ext cx="2898140" cy="1751330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 marR="95885">
              <a:lnSpc>
                <a:spcPts val="1250"/>
              </a:lnSpc>
              <a:spcBef>
                <a:spcPts val="15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Virtual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tours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hosted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by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YouTube,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Vimeo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Matterport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are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embedded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page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instead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of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linking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external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sites</a:t>
            </a:r>
            <a:endParaRPr sz="1050">
              <a:latin typeface="Lato"/>
              <a:cs typeface="Lato"/>
            </a:endParaRPr>
          </a:p>
          <a:p>
            <a:pPr marL="12700" marR="233045">
              <a:lnSpc>
                <a:spcPts val="1250"/>
              </a:lnSpc>
              <a:spcBef>
                <a:spcPts val="359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Smart algorithms present Similar Listing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recommendations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every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listing,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based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on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visitors’ search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behavior</a:t>
            </a:r>
            <a:endParaRPr sz="1050">
              <a:latin typeface="Lato"/>
              <a:cs typeface="Lato"/>
            </a:endParaRPr>
          </a:p>
          <a:p>
            <a:pPr marL="12700" marR="5080">
              <a:lnSpc>
                <a:spcPts val="1250"/>
              </a:lnSpc>
              <a:spcBef>
                <a:spcPts val="36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Social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media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sharing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creates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valuable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backlinks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listings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on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site</a:t>
            </a:r>
            <a:endParaRPr sz="1050">
              <a:latin typeface="Lato"/>
              <a:cs typeface="Lato"/>
            </a:endParaRPr>
          </a:p>
          <a:p>
            <a:pPr marL="12700" marR="76200">
              <a:lnSpc>
                <a:spcPts val="1250"/>
              </a:lnSpc>
              <a:spcBef>
                <a:spcPts val="359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Options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Schedule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Showing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Request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Info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are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always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visible on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any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device</a:t>
            </a:r>
            <a:endParaRPr sz="1050">
              <a:latin typeface="Lato"/>
              <a:cs typeface="Lato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18395" y="7437959"/>
            <a:ext cx="4077970" cy="1818639"/>
          </a:xfrm>
          <a:custGeom>
            <a:avLst/>
            <a:gdLst/>
            <a:ahLst/>
            <a:cxnLst/>
            <a:rect l="l" t="t" r="r" b="b"/>
            <a:pathLst>
              <a:path w="4077970" h="1818640">
                <a:moveTo>
                  <a:pt x="3925011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399"/>
                </a:lnTo>
                <a:lnTo>
                  <a:pt x="0" y="1665668"/>
                </a:lnTo>
                <a:lnTo>
                  <a:pt x="7769" y="1713836"/>
                </a:lnTo>
                <a:lnTo>
                  <a:pt x="29405" y="1755671"/>
                </a:lnTo>
                <a:lnTo>
                  <a:pt x="62396" y="1788662"/>
                </a:lnTo>
                <a:lnTo>
                  <a:pt x="104231" y="1810298"/>
                </a:lnTo>
                <a:lnTo>
                  <a:pt x="152400" y="1818068"/>
                </a:lnTo>
                <a:lnTo>
                  <a:pt x="3925011" y="1818068"/>
                </a:lnTo>
                <a:lnTo>
                  <a:pt x="3973179" y="1810298"/>
                </a:lnTo>
                <a:lnTo>
                  <a:pt x="4015014" y="1788662"/>
                </a:lnTo>
                <a:lnTo>
                  <a:pt x="4048005" y="1755671"/>
                </a:lnTo>
                <a:lnTo>
                  <a:pt x="4069641" y="1713836"/>
                </a:lnTo>
                <a:lnTo>
                  <a:pt x="4077411" y="1665668"/>
                </a:lnTo>
                <a:lnTo>
                  <a:pt x="4077411" y="152399"/>
                </a:lnTo>
                <a:lnTo>
                  <a:pt x="4069641" y="104231"/>
                </a:lnTo>
                <a:lnTo>
                  <a:pt x="4048005" y="62396"/>
                </a:lnTo>
                <a:lnTo>
                  <a:pt x="4015014" y="29405"/>
                </a:lnTo>
                <a:lnTo>
                  <a:pt x="3973179" y="7769"/>
                </a:lnTo>
                <a:lnTo>
                  <a:pt x="3925011" y="0"/>
                </a:lnTo>
                <a:close/>
              </a:path>
            </a:pathLst>
          </a:custGeom>
          <a:solidFill>
            <a:srgbClr val="F1F5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397808" y="6544330"/>
            <a:ext cx="4008754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Build</a:t>
            </a:r>
            <a:r>
              <a:rPr sz="1550" b="1" spc="-45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Your</a:t>
            </a:r>
            <a:r>
              <a:rPr sz="1550" b="1" spc="-45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Pipeline</a:t>
            </a:r>
            <a:r>
              <a:rPr sz="1550" b="1" spc="-45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dirty="0">
                <a:solidFill>
                  <a:srgbClr val="58595B"/>
                </a:solidFill>
                <a:latin typeface="Open Sans"/>
                <a:cs typeface="Open Sans"/>
              </a:rPr>
              <a:t>&amp;</a:t>
            </a:r>
            <a:r>
              <a:rPr sz="1550" b="1" spc="-45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Grow</a:t>
            </a:r>
            <a:r>
              <a:rPr sz="1550" b="1" spc="-4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Your</a:t>
            </a:r>
            <a:r>
              <a:rPr sz="1550" b="1" spc="-45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Business</a:t>
            </a:r>
            <a:endParaRPr sz="1550">
              <a:latin typeface="Open Sans"/>
              <a:cs typeface="Open Sans"/>
            </a:endParaRPr>
          </a:p>
          <a:p>
            <a:pPr marL="12700" marR="128270">
              <a:lnSpc>
                <a:spcPct val="108700"/>
              </a:lnSpc>
              <a:spcBef>
                <a:spcPts val="850"/>
              </a:spcBef>
            </a:pP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Registration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opportunities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throughout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the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search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experience </a:t>
            </a:r>
            <a:r>
              <a:rPr sz="1150" spc="-2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turn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anonymous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visitors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into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new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clients for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you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close.</a:t>
            </a:r>
            <a:endParaRPr sz="1150">
              <a:latin typeface="Lato"/>
              <a:cs typeface="Lato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77145" y="7532096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77145" y="8054066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7145" y="8417286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77145" y="8780506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48595" y="7538446"/>
            <a:ext cx="3310254" cy="1592580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 marR="291465" algn="just">
              <a:lnSpc>
                <a:spcPts val="1250"/>
              </a:lnSpc>
              <a:spcBef>
                <a:spcPts val="15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Collect new leads with built-in forms for Schedule a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Showing,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Request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Info,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Save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Search,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Save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Listing,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Contact,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Evaluation Request</a:t>
            </a:r>
            <a:endParaRPr sz="1050">
              <a:latin typeface="Lato"/>
              <a:cs typeface="Lato"/>
            </a:endParaRPr>
          </a:p>
          <a:p>
            <a:pPr marL="12700" marR="263525" algn="just">
              <a:lnSpc>
                <a:spcPts val="1250"/>
              </a:lnSpc>
              <a:spcBef>
                <a:spcPts val="359"/>
              </a:spcBef>
            </a:pP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Pop-ups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show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search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results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encourage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visitors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register to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save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their searches</a:t>
            </a:r>
            <a:endParaRPr sz="1050">
              <a:latin typeface="Lato"/>
              <a:cs typeface="Lato"/>
            </a:endParaRPr>
          </a:p>
          <a:p>
            <a:pPr marL="12700" marR="432434">
              <a:lnSpc>
                <a:spcPts val="1250"/>
              </a:lnSpc>
              <a:spcBef>
                <a:spcPts val="359"/>
              </a:spcBef>
            </a:pP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Custom 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registration 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form pop-ups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can 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appear with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settings</a:t>
            </a:r>
            <a:r>
              <a:rPr sz="1050" spc="-3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control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for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how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they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are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triggered</a:t>
            </a:r>
            <a:endParaRPr sz="1050">
              <a:latin typeface="Lato"/>
              <a:cs typeface="Lato"/>
            </a:endParaRPr>
          </a:p>
          <a:p>
            <a:pPr marL="12700" marR="5080">
              <a:lnSpc>
                <a:spcPts val="1250"/>
              </a:lnSpc>
              <a:spcBef>
                <a:spcPts val="359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Put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any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of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custom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site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content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or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downloads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behind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registration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forms</a:t>
            </a:r>
            <a:endParaRPr sz="1050">
              <a:latin typeface="Lato"/>
              <a:cs typeface="Lato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4911877" y="6925347"/>
            <a:ext cx="2414270" cy="2405380"/>
            <a:chOff x="4911877" y="6925347"/>
            <a:chExt cx="2414270" cy="2405380"/>
          </a:xfrm>
        </p:grpSpPr>
        <p:sp>
          <p:nvSpPr>
            <p:cNvPr id="29" name="object 29"/>
            <p:cNvSpPr/>
            <p:nvPr/>
          </p:nvSpPr>
          <p:spPr>
            <a:xfrm>
              <a:off x="4911877" y="6925347"/>
              <a:ext cx="2414270" cy="2405380"/>
            </a:xfrm>
            <a:custGeom>
              <a:avLst/>
              <a:gdLst/>
              <a:ahLst/>
              <a:cxnLst/>
              <a:rect l="l" t="t" r="r" b="b"/>
              <a:pathLst>
                <a:path w="2414270" h="2405379">
                  <a:moveTo>
                    <a:pt x="2414016" y="0"/>
                  </a:moveTo>
                  <a:lnTo>
                    <a:pt x="0" y="0"/>
                  </a:lnTo>
                  <a:lnTo>
                    <a:pt x="0" y="2404872"/>
                  </a:lnTo>
                  <a:lnTo>
                    <a:pt x="2414016" y="2404872"/>
                  </a:lnTo>
                  <a:lnTo>
                    <a:pt x="2414016" y="0"/>
                  </a:lnTo>
                  <a:close/>
                </a:path>
              </a:pathLst>
            </a:custGeom>
            <a:solidFill>
              <a:srgbClr val="000000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32413" y="6943356"/>
              <a:ext cx="2296350" cy="2292134"/>
            </a:xfrm>
            <a:prstGeom prst="rect">
              <a:avLst/>
            </a:prstGeom>
          </p:spPr>
        </p:pic>
      </p:grpSp>
      <p:sp>
        <p:nvSpPr>
          <p:cNvPr id="31" name="object 3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1132" y="1261913"/>
            <a:ext cx="20034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MarketBoost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44911" y="413366"/>
            <a:ext cx="3276361" cy="264978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02520" y="1719282"/>
            <a:ext cx="2300605" cy="889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9000"/>
              </a:lnSpc>
              <a:spcBef>
                <a:spcPts val="100"/>
              </a:spcBef>
            </a:pPr>
            <a:r>
              <a:rPr sz="1300" spc="-10" dirty="0">
                <a:solidFill>
                  <a:srgbClr val="58595B"/>
                </a:solidFill>
                <a:latin typeface="Lato"/>
                <a:cs typeface="Lato"/>
              </a:rPr>
              <a:t>Move </a:t>
            </a:r>
            <a:r>
              <a:rPr sz="1300" spc="-5" dirty="0">
                <a:solidFill>
                  <a:srgbClr val="58595B"/>
                </a:solidFill>
                <a:latin typeface="Lato"/>
                <a:cs typeface="Lato"/>
              </a:rPr>
              <a:t>buyers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&amp; sellers closer to </a:t>
            </a:r>
            <a:r>
              <a:rPr sz="130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closing</a:t>
            </a:r>
            <a:r>
              <a:rPr sz="1300" spc="-3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300" spc="-3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automated</a:t>
            </a:r>
            <a:r>
              <a:rPr sz="1300" spc="-3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website </a:t>
            </a:r>
            <a:r>
              <a:rPr sz="1300" spc="-24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and email reports for locations </a:t>
            </a:r>
            <a:r>
              <a:rPr sz="130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30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criteria</a:t>
            </a:r>
            <a:r>
              <a:rPr sz="130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spc="-10" dirty="0">
                <a:solidFill>
                  <a:srgbClr val="58595B"/>
                </a:solidFill>
                <a:latin typeface="Lato"/>
                <a:cs typeface="Lato"/>
              </a:rPr>
              <a:t>you</a:t>
            </a:r>
            <a:r>
              <a:rPr sz="130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choose.</a:t>
            </a:r>
            <a:endParaRPr sz="1300">
              <a:latin typeface="Lato"/>
              <a:cs typeface="Lato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180218" y="4213335"/>
            <a:ext cx="3203575" cy="1637030"/>
          </a:xfrm>
          <a:custGeom>
            <a:avLst/>
            <a:gdLst/>
            <a:ahLst/>
            <a:cxnLst/>
            <a:rect l="l" t="t" r="r" b="b"/>
            <a:pathLst>
              <a:path w="3203575" h="1637029">
                <a:moveTo>
                  <a:pt x="3050654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484515"/>
                </a:lnTo>
                <a:lnTo>
                  <a:pt x="7769" y="1532683"/>
                </a:lnTo>
                <a:lnTo>
                  <a:pt x="29405" y="1574518"/>
                </a:lnTo>
                <a:lnTo>
                  <a:pt x="62396" y="1607509"/>
                </a:lnTo>
                <a:lnTo>
                  <a:pt x="104231" y="1629145"/>
                </a:lnTo>
                <a:lnTo>
                  <a:pt x="152400" y="1636915"/>
                </a:lnTo>
                <a:lnTo>
                  <a:pt x="3050654" y="1636915"/>
                </a:lnTo>
                <a:lnTo>
                  <a:pt x="3098822" y="1629145"/>
                </a:lnTo>
                <a:lnTo>
                  <a:pt x="3140657" y="1607509"/>
                </a:lnTo>
                <a:lnTo>
                  <a:pt x="3173648" y="1574518"/>
                </a:lnTo>
                <a:lnTo>
                  <a:pt x="3195284" y="1532683"/>
                </a:lnTo>
                <a:lnTo>
                  <a:pt x="3203054" y="1484515"/>
                </a:lnTo>
                <a:lnTo>
                  <a:pt x="3203054" y="152400"/>
                </a:lnTo>
                <a:lnTo>
                  <a:pt x="3195284" y="104231"/>
                </a:lnTo>
                <a:lnTo>
                  <a:pt x="3173648" y="62396"/>
                </a:lnTo>
                <a:lnTo>
                  <a:pt x="3140657" y="29405"/>
                </a:lnTo>
                <a:lnTo>
                  <a:pt x="3098822" y="7769"/>
                </a:lnTo>
                <a:lnTo>
                  <a:pt x="3050654" y="0"/>
                </a:lnTo>
                <a:close/>
              </a:path>
            </a:pathLst>
          </a:custGeom>
          <a:solidFill>
            <a:srgbClr val="F1F5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364024" y="4827918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64024" y="5191137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92574" y="3333473"/>
            <a:ext cx="3239770" cy="2367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You’re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The</a:t>
            </a:r>
            <a:r>
              <a:rPr sz="1550" b="1" spc="-45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Local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Expert</a:t>
            </a:r>
            <a:endParaRPr sz="155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910"/>
              </a:spcBef>
            </a:pP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Insights into 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market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activity position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as a local </a:t>
            </a:r>
            <a:r>
              <a:rPr sz="11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market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expert,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ready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help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buyers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&amp;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sellers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close.</a:t>
            </a:r>
            <a:endParaRPr sz="1150">
              <a:latin typeface="Lato"/>
              <a:cs typeface="Lato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650">
              <a:latin typeface="Lato"/>
              <a:cs typeface="Lato"/>
            </a:endParaRPr>
          </a:p>
          <a:p>
            <a:pPr marL="355600" marR="676910" indent="-171450">
              <a:lnSpc>
                <a:spcPts val="1250"/>
              </a:lnSpc>
              <a:buSzPct val="95238"/>
              <a:buFont typeface="Lato Light"/>
              <a:buChar char="•"/>
              <a:tabLst>
                <a:tab pos="355600" algn="l"/>
              </a:tabLst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Simple &amp; powerful – Just create a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Market (saved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search)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account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MarketBoost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handles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rest</a:t>
            </a:r>
            <a:endParaRPr sz="1050">
              <a:latin typeface="Lato"/>
              <a:cs typeface="Lato"/>
            </a:endParaRPr>
          </a:p>
          <a:p>
            <a:pPr marL="355600">
              <a:lnSpc>
                <a:spcPts val="1255"/>
              </a:lnSpc>
              <a:spcBef>
                <a:spcPts val="310"/>
              </a:spcBef>
            </a:pP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Define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Market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locations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property</a:t>
            </a:r>
            <a:endParaRPr sz="1050">
              <a:latin typeface="Lato"/>
              <a:cs typeface="Lato"/>
            </a:endParaRPr>
          </a:p>
          <a:p>
            <a:pPr marL="355600">
              <a:lnSpc>
                <a:spcPts val="1255"/>
              </a:lnSpc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search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options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draw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map</a:t>
            </a:r>
            <a:endParaRPr sz="1050">
              <a:latin typeface="Lato"/>
              <a:cs typeface="Lato"/>
            </a:endParaRPr>
          </a:p>
          <a:p>
            <a:pPr marL="355600" marR="287020" algn="just">
              <a:lnSpc>
                <a:spcPts val="1250"/>
              </a:lnSpc>
              <a:spcBef>
                <a:spcPts val="400"/>
              </a:spcBef>
            </a:pP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We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crunch the numbers on prices, 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inventory,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timing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so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website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reports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are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always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up to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date</a:t>
            </a:r>
            <a:endParaRPr sz="1050">
              <a:latin typeface="Lato"/>
              <a:cs typeface="Lato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78929" y="3367963"/>
            <a:ext cx="3598545" cy="2468880"/>
            <a:chOff x="378929" y="3367963"/>
            <a:chExt cx="3598545" cy="2468880"/>
          </a:xfrm>
        </p:grpSpPr>
        <p:sp>
          <p:nvSpPr>
            <p:cNvPr id="10" name="object 10"/>
            <p:cNvSpPr/>
            <p:nvPr/>
          </p:nvSpPr>
          <p:spPr>
            <a:xfrm>
              <a:off x="378929" y="3367963"/>
              <a:ext cx="3598545" cy="2468880"/>
            </a:xfrm>
            <a:custGeom>
              <a:avLst/>
              <a:gdLst/>
              <a:ahLst/>
              <a:cxnLst/>
              <a:rect l="l" t="t" r="r" b="b"/>
              <a:pathLst>
                <a:path w="3598545" h="2468879">
                  <a:moveTo>
                    <a:pt x="3598164" y="0"/>
                  </a:moveTo>
                  <a:lnTo>
                    <a:pt x="0" y="0"/>
                  </a:lnTo>
                  <a:lnTo>
                    <a:pt x="0" y="2468879"/>
                  </a:lnTo>
                  <a:lnTo>
                    <a:pt x="3598164" y="2468879"/>
                  </a:lnTo>
                  <a:lnTo>
                    <a:pt x="3598164" y="0"/>
                  </a:lnTo>
                  <a:close/>
                </a:path>
              </a:pathLst>
            </a:custGeom>
            <a:solidFill>
              <a:srgbClr val="000000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3699" y="3384778"/>
              <a:ext cx="3492500" cy="2363999"/>
            </a:xfrm>
            <a:prstGeom prst="rect">
              <a:avLst/>
            </a:prstGeom>
          </p:spPr>
        </p:pic>
      </p:grpSp>
      <p:sp>
        <p:nvSpPr>
          <p:cNvPr id="12" name="object 12"/>
          <p:cNvSpPr/>
          <p:nvPr/>
        </p:nvSpPr>
        <p:spPr>
          <a:xfrm>
            <a:off x="381000" y="7109296"/>
            <a:ext cx="3355340" cy="2116455"/>
          </a:xfrm>
          <a:custGeom>
            <a:avLst/>
            <a:gdLst/>
            <a:ahLst/>
            <a:cxnLst/>
            <a:rect l="l" t="t" r="r" b="b"/>
            <a:pathLst>
              <a:path w="3355340" h="2116454">
                <a:moveTo>
                  <a:pt x="3202940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963585"/>
                </a:lnTo>
                <a:lnTo>
                  <a:pt x="7769" y="2011753"/>
                </a:lnTo>
                <a:lnTo>
                  <a:pt x="29405" y="2053588"/>
                </a:lnTo>
                <a:lnTo>
                  <a:pt x="62396" y="2086579"/>
                </a:lnTo>
                <a:lnTo>
                  <a:pt x="104231" y="2108215"/>
                </a:lnTo>
                <a:lnTo>
                  <a:pt x="152400" y="2115985"/>
                </a:lnTo>
                <a:lnTo>
                  <a:pt x="3202940" y="2115985"/>
                </a:lnTo>
                <a:lnTo>
                  <a:pt x="3251108" y="2108215"/>
                </a:lnTo>
                <a:lnTo>
                  <a:pt x="3292943" y="2086579"/>
                </a:lnTo>
                <a:lnTo>
                  <a:pt x="3325934" y="2053588"/>
                </a:lnTo>
                <a:lnTo>
                  <a:pt x="3347570" y="2011753"/>
                </a:lnTo>
                <a:lnTo>
                  <a:pt x="3355340" y="1963585"/>
                </a:lnTo>
                <a:lnTo>
                  <a:pt x="3355340" y="152400"/>
                </a:lnTo>
                <a:lnTo>
                  <a:pt x="3347570" y="104231"/>
                </a:lnTo>
                <a:lnTo>
                  <a:pt x="3325934" y="62396"/>
                </a:lnTo>
                <a:lnTo>
                  <a:pt x="3292943" y="29405"/>
                </a:lnTo>
                <a:lnTo>
                  <a:pt x="3251108" y="7769"/>
                </a:lnTo>
                <a:lnTo>
                  <a:pt x="3202940" y="0"/>
                </a:lnTo>
                <a:close/>
              </a:path>
            </a:pathLst>
          </a:custGeom>
          <a:solidFill>
            <a:srgbClr val="F1F5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81000" y="6046556"/>
            <a:ext cx="3143250" cy="9417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Dynamic</a:t>
            </a:r>
            <a:r>
              <a:rPr sz="1550" b="1" spc="-55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Website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Reports</a:t>
            </a:r>
            <a:endParaRPr sz="155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850"/>
              </a:spcBef>
            </a:pP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Report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pages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stay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fresh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on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site.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Email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report </a:t>
            </a:r>
            <a:r>
              <a:rPr sz="1150" spc="-2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subscription forms bring new prospects to grow </a:t>
            </a:r>
            <a:r>
              <a:rPr sz="11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client base.</a:t>
            </a:r>
            <a:endParaRPr sz="1150">
              <a:latin typeface="Lato"/>
              <a:cs typeface="Lato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39750" y="7216134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11200" y="7222484"/>
            <a:ext cx="2619375" cy="344170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 marR="5080">
              <a:lnSpc>
                <a:spcPts val="1250"/>
              </a:lnSpc>
              <a:spcBef>
                <a:spcPts val="15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3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report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pages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are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produced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for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each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Market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create:</a:t>
            </a:r>
            <a:endParaRPr sz="1050">
              <a:latin typeface="Lato"/>
              <a:cs typeface="Lato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79450" y="7527284"/>
            <a:ext cx="99060" cy="63881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50900" y="7541255"/>
            <a:ext cx="2348865" cy="797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132840">
              <a:lnSpc>
                <a:spcPct val="127800"/>
              </a:lnSpc>
              <a:spcBef>
                <a:spcPts val="100"/>
              </a:spcBef>
            </a:pP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Active</a:t>
            </a:r>
            <a:r>
              <a:rPr sz="1050" spc="-3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&amp;</a:t>
            </a:r>
            <a:r>
              <a:rPr sz="1050" spc="-3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sold</a:t>
            </a: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listings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Open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homes</a:t>
            </a:r>
            <a:endParaRPr sz="1050">
              <a:latin typeface="Lato"/>
              <a:cs typeface="Lato"/>
            </a:endParaRPr>
          </a:p>
          <a:p>
            <a:pPr marL="12700" marR="5080">
              <a:lnSpc>
                <a:spcPts val="1250"/>
              </a:lnSpc>
              <a:spcBef>
                <a:spcPts val="400"/>
              </a:spcBef>
            </a:pP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Market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stats on 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inventory,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median price,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median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days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on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site,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sale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list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price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%</a:t>
            </a:r>
            <a:endParaRPr sz="1050">
              <a:latin typeface="Lato"/>
              <a:cs typeface="Lato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39750" y="8351515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39750" y="8714734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11200" y="8357865"/>
            <a:ext cx="2736850" cy="707390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 marR="5080">
              <a:lnSpc>
                <a:spcPts val="1250"/>
              </a:lnSpc>
              <a:spcBef>
                <a:spcPts val="15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Site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visitors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become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when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they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sign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up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receive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reports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by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email</a:t>
            </a:r>
            <a:endParaRPr sz="1050">
              <a:latin typeface="Lato"/>
              <a:cs typeface="Lato"/>
            </a:endParaRPr>
          </a:p>
          <a:p>
            <a:pPr marL="12700" marR="97155">
              <a:lnSpc>
                <a:spcPts val="1250"/>
              </a:lnSpc>
              <a:spcBef>
                <a:spcPts val="359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Add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links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report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pages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embed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reports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own custom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pages</a:t>
            </a:r>
            <a:endParaRPr sz="1050">
              <a:latin typeface="Lato"/>
              <a:cs typeface="Lato"/>
            </a:endParaRPr>
          </a:p>
        </p:txBody>
      </p:sp>
      <p:pic>
        <p:nvPicPr>
          <p:cNvPr id="22" name="object 2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48041" y="475701"/>
            <a:ext cx="2139224" cy="513146"/>
          </a:xfrm>
          <a:prstGeom prst="rect">
            <a:avLst/>
          </a:prstGeom>
        </p:spPr>
      </p:pic>
      <p:sp>
        <p:nvSpPr>
          <p:cNvPr id="23" name="object 2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  <p:pic>
        <p:nvPicPr>
          <p:cNvPr id="25" name="Picture 24" descr="Graphical user interface, application, table, bar chart&#10;&#10;Description automatically generated">
            <a:extLst>
              <a:ext uri="{FF2B5EF4-FFF2-40B4-BE49-F238E27FC236}">
                <a16:creationId xmlns:a16="http://schemas.microsoft.com/office/drawing/2014/main" id="{66412D43-5FEF-3A32-7916-C6A961A49C5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950" y="6172200"/>
            <a:ext cx="3143250" cy="29512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5695" y="355882"/>
            <a:ext cx="3501390" cy="762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Email</a:t>
            </a:r>
            <a:r>
              <a:rPr sz="1550" b="1" spc="-7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Reports</a:t>
            </a:r>
            <a:endParaRPr sz="155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945"/>
              </a:spcBef>
            </a:pP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Engage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prospects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updates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on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market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activity </a:t>
            </a:r>
            <a:r>
              <a:rPr sz="1150" spc="-2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that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keep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 them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returning to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site.</a:t>
            </a:r>
            <a:endParaRPr sz="1150">
              <a:latin typeface="Lato"/>
              <a:cs typeface="Lato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44279" y="416603"/>
            <a:ext cx="2340733" cy="291000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4099387" y="3821678"/>
            <a:ext cx="3143885" cy="771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Manage</a:t>
            </a:r>
            <a:r>
              <a:rPr sz="1550" b="1" spc="-6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dirty="0">
                <a:solidFill>
                  <a:srgbClr val="58595B"/>
                </a:solidFill>
                <a:latin typeface="Open Sans"/>
                <a:cs typeface="Open Sans"/>
              </a:rPr>
              <a:t>&amp;</a:t>
            </a:r>
            <a:r>
              <a:rPr sz="1550" b="1" spc="-6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Discover</a:t>
            </a:r>
            <a:endParaRPr sz="155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1010"/>
              </a:spcBef>
            </a:pP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Easily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manage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subscriptions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track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leads’ </a:t>
            </a:r>
            <a:r>
              <a:rPr sz="1150" spc="-2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engagement.</a:t>
            </a:r>
            <a:endParaRPr sz="1150">
              <a:latin typeface="Lato"/>
              <a:cs typeface="Lato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086859" y="4683759"/>
            <a:ext cx="3300729" cy="1473200"/>
          </a:xfrm>
          <a:custGeom>
            <a:avLst/>
            <a:gdLst/>
            <a:ahLst/>
            <a:cxnLst/>
            <a:rect l="l" t="t" r="r" b="b"/>
            <a:pathLst>
              <a:path w="3300729" h="1473200">
                <a:moveTo>
                  <a:pt x="3148012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320800"/>
                </a:lnTo>
                <a:lnTo>
                  <a:pt x="7769" y="1368968"/>
                </a:lnTo>
                <a:lnTo>
                  <a:pt x="29405" y="1410803"/>
                </a:lnTo>
                <a:lnTo>
                  <a:pt x="62396" y="1443794"/>
                </a:lnTo>
                <a:lnTo>
                  <a:pt x="104231" y="1465430"/>
                </a:lnTo>
                <a:lnTo>
                  <a:pt x="152400" y="1473200"/>
                </a:lnTo>
                <a:lnTo>
                  <a:pt x="3148012" y="1473200"/>
                </a:lnTo>
                <a:lnTo>
                  <a:pt x="3196180" y="1465430"/>
                </a:lnTo>
                <a:lnTo>
                  <a:pt x="3238015" y="1443794"/>
                </a:lnTo>
                <a:lnTo>
                  <a:pt x="3271006" y="1410803"/>
                </a:lnTo>
                <a:lnTo>
                  <a:pt x="3292642" y="1368968"/>
                </a:lnTo>
                <a:lnTo>
                  <a:pt x="3300412" y="1320800"/>
                </a:lnTo>
                <a:lnTo>
                  <a:pt x="3300412" y="152400"/>
                </a:lnTo>
                <a:lnTo>
                  <a:pt x="3292642" y="104231"/>
                </a:lnTo>
                <a:lnTo>
                  <a:pt x="3271006" y="62396"/>
                </a:lnTo>
                <a:lnTo>
                  <a:pt x="3238015" y="29405"/>
                </a:lnTo>
                <a:lnTo>
                  <a:pt x="3196180" y="7769"/>
                </a:lnTo>
                <a:lnTo>
                  <a:pt x="3148012" y="0"/>
                </a:lnTo>
                <a:close/>
              </a:path>
            </a:pathLst>
          </a:custGeom>
          <a:solidFill>
            <a:srgbClr val="F1F5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271199" y="5126893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271199" y="5648863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271199" y="4770023"/>
            <a:ext cx="2820035" cy="1229360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84150" marR="69850" indent="-171450" algn="just">
              <a:lnSpc>
                <a:spcPts val="1250"/>
              </a:lnSpc>
              <a:spcBef>
                <a:spcPts val="150"/>
              </a:spcBef>
              <a:buSzPct val="95238"/>
              <a:buFont typeface="Lato Light"/>
              <a:buChar char="•"/>
              <a:tabLst>
                <a:tab pos="184150" algn="l"/>
              </a:tabLst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Add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individually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bulk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any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report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subscriptions</a:t>
            </a:r>
            <a:endParaRPr sz="1050">
              <a:latin typeface="Lato"/>
              <a:cs typeface="Lato"/>
            </a:endParaRPr>
          </a:p>
          <a:p>
            <a:pPr marL="184150" marR="137160" algn="just">
              <a:lnSpc>
                <a:spcPts val="1250"/>
              </a:lnSpc>
              <a:spcBef>
                <a:spcPts val="36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Manage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leads’ report subscriptions in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IDX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Control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Panel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or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Optima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Leads,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our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mobile app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for agents</a:t>
            </a:r>
            <a:endParaRPr sz="1050">
              <a:latin typeface="Lato"/>
              <a:cs typeface="Lato"/>
            </a:endParaRPr>
          </a:p>
          <a:p>
            <a:pPr marL="184150" marR="5080" algn="just">
              <a:lnSpc>
                <a:spcPts val="1250"/>
              </a:lnSpc>
              <a:spcBef>
                <a:spcPts val="359"/>
              </a:spcBef>
            </a:pP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Lead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activity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reports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help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learn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which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are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more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engaged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active</a:t>
            </a:r>
            <a:endParaRPr sz="1050">
              <a:latin typeface="Lato"/>
              <a:cs typeface="Lato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19100" y="1205731"/>
            <a:ext cx="3467100" cy="2117090"/>
          </a:xfrm>
          <a:custGeom>
            <a:avLst/>
            <a:gdLst/>
            <a:ahLst/>
            <a:cxnLst/>
            <a:rect l="l" t="t" r="r" b="b"/>
            <a:pathLst>
              <a:path w="3467100" h="2117090">
                <a:moveTo>
                  <a:pt x="3314700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964194"/>
                </a:lnTo>
                <a:lnTo>
                  <a:pt x="7769" y="2012362"/>
                </a:lnTo>
                <a:lnTo>
                  <a:pt x="29405" y="2054197"/>
                </a:lnTo>
                <a:lnTo>
                  <a:pt x="62396" y="2087188"/>
                </a:lnTo>
                <a:lnTo>
                  <a:pt x="104231" y="2108824"/>
                </a:lnTo>
                <a:lnTo>
                  <a:pt x="152400" y="2116594"/>
                </a:lnTo>
                <a:lnTo>
                  <a:pt x="3314700" y="2116594"/>
                </a:lnTo>
                <a:lnTo>
                  <a:pt x="3362868" y="2108824"/>
                </a:lnTo>
                <a:lnTo>
                  <a:pt x="3404703" y="2087188"/>
                </a:lnTo>
                <a:lnTo>
                  <a:pt x="3437694" y="2054197"/>
                </a:lnTo>
                <a:lnTo>
                  <a:pt x="3459330" y="2012362"/>
                </a:lnTo>
                <a:lnTo>
                  <a:pt x="3467100" y="1964194"/>
                </a:lnTo>
                <a:lnTo>
                  <a:pt x="3467100" y="152400"/>
                </a:lnTo>
                <a:lnTo>
                  <a:pt x="3459330" y="104231"/>
                </a:lnTo>
                <a:lnTo>
                  <a:pt x="3437694" y="62396"/>
                </a:lnTo>
                <a:lnTo>
                  <a:pt x="3404703" y="29405"/>
                </a:lnTo>
                <a:lnTo>
                  <a:pt x="3362868" y="7769"/>
                </a:lnTo>
                <a:lnTo>
                  <a:pt x="3314700" y="0"/>
                </a:lnTo>
                <a:close/>
              </a:path>
            </a:pathLst>
          </a:custGeom>
          <a:solidFill>
            <a:srgbClr val="F1F5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77850" y="1232559"/>
            <a:ext cx="99060" cy="43434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49300" y="1246529"/>
            <a:ext cx="2786380" cy="593090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0"/>
              </a:spcBef>
            </a:pP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branding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prominently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featured</a:t>
            </a:r>
            <a:endParaRPr sz="1050">
              <a:latin typeface="Lato"/>
              <a:cs typeface="Lato"/>
            </a:endParaRPr>
          </a:p>
          <a:p>
            <a:pPr marL="12700" marR="5080">
              <a:lnSpc>
                <a:spcPts val="1250"/>
              </a:lnSpc>
              <a:spcBef>
                <a:spcPts val="40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Subscribers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can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choose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from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3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reports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for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each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Market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create:</a:t>
            </a:r>
            <a:endParaRPr sz="1050">
              <a:latin typeface="Lato"/>
              <a:cs typeface="Lato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17550" y="1800249"/>
            <a:ext cx="99060" cy="63881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89000" y="1814219"/>
            <a:ext cx="2442210" cy="6388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7800"/>
              </a:lnSpc>
              <a:spcBef>
                <a:spcPts val="100"/>
              </a:spcBef>
            </a:pPr>
            <a:r>
              <a:rPr sz="1050" b="1" spc="-5" dirty="0">
                <a:solidFill>
                  <a:srgbClr val="58595B"/>
                </a:solidFill>
                <a:latin typeface="Lato"/>
                <a:cs typeface="Lato"/>
              </a:rPr>
              <a:t>Daily:</a:t>
            </a:r>
            <a:r>
              <a:rPr sz="1050" b="1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Active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&amp;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sold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listings,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price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changes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b="1" spc="-5" dirty="0">
                <a:solidFill>
                  <a:srgbClr val="58595B"/>
                </a:solidFill>
                <a:latin typeface="Lato"/>
                <a:cs typeface="Lato"/>
              </a:rPr>
              <a:t>Weekly: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Open homes (sent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Thursdays)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b="1" dirty="0">
                <a:solidFill>
                  <a:srgbClr val="58595B"/>
                </a:solidFill>
                <a:latin typeface="Lato"/>
                <a:cs typeface="Lato"/>
              </a:rPr>
              <a:t>Monthly:</a:t>
            </a:r>
            <a:r>
              <a:rPr sz="1050" b="1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Market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stats &amp;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trends</a:t>
            </a:r>
            <a:endParaRPr sz="1050">
              <a:latin typeface="Lato"/>
              <a:cs typeface="Lato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77850" y="2465729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77850" y="2828949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49300" y="2472079"/>
            <a:ext cx="2644140" cy="707390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 marR="5080">
              <a:lnSpc>
                <a:spcPts val="1250"/>
              </a:lnSpc>
              <a:spcBef>
                <a:spcPts val="15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Content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variety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offers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options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for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buyers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sellers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all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stages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of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learning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exploring</a:t>
            </a:r>
            <a:endParaRPr sz="1050">
              <a:latin typeface="Lato"/>
              <a:cs typeface="Lato"/>
            </a:endParaRPr>
          </a:p>
          <a:p>
            <a:pPr marL="12700" marR="21590">
              <a:lnSpc>
                <a:spcPts val="1250"/>
              </a:lnSpc>
              <a:spcBef>
                <a:spcPts val="359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Links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listings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reports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bring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subscribers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back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site</a:t>
            </a:r>
            <a:endParaRPr sz="1050">
              <a:latin typeface="Lato"/>
              <a:cs typeface="Lato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18395" y="7742759"/>
            <a:ext cx="3512185" cy="954405"/>
          </a:xfrm>
          <a:custGeom>
            <a:avLst/>
            <a:gdLst/>
            <a:ahLst/>
            <a:cxnLst/>
            <a:rect l="l" t="t" r="r" b="b"/>
            <a:pathLst>
              <a:path w="3512185" h="954404">
                <a:moveTo>
                  <a:pt x="3359619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399"/>
                </a:lnTo>
                <a:lnTo>
                  <a:pt x="0" y="801801"/>
                </a:lnTo>
                <a:lnTo>
                  <a:pt x="7769" y="849969"/>
                </a:lnTo>
                <a:lnTo>
                  <a:pt x="29405" y="891804"/>
                </a:lnTo>
                <a:lnTo>
                  <a:pt x="62396" y="924795"/>
                </a:lnTo>
                <a:lnTo>
                  <a:pt x="104231" y="946431"/>
                </a:lnTo>
                <a:lnTo>
                  <a:pt x="152400" y="954201"/>
                </a:lnTo>
                <a:lnTo>
                  <a:pt x="3359619" y="954201"/>
                </a:lnTo>
                <a:lnTo>
                  <a:pt x="3407788" y="946431"/>
                </a:lnTo>
                <a:lnTo>
                  <a:pt x="3449623" y="924795"/>
                </a:lnTo>
                <a:lnTo>
                  <a:pt x="3482614" y="891804"/>
                </a:lnTo>
                <a:lnTo>
                  <a:pt x="3504249" y="849969"/>
                </a:lnTo>
                <a:lnTo>
                  <a:pt x="3512019" y="801801"/>
                </a:lnTo>
                <a:lnTo>
                  <a:pt x="3512019" y="152399"/>
                </a:lnTo>
                <a:lnTo>
                  <a:pt x="3504249" y="104231"/>
                </a:lnTo>
                <a:lnTo>
                  <a:pt x="3482614" y="62396"/>
                </a:lnTo>
                <a:lnTo>
                  <a:pt x="3449623" y="29405"/>
                </a:lnTo>
                <a:lnTo>
                  <a:pt x="3407788" y="7769"/>
                </a:lnTo>
                <a:lnTo>
                  <a:pt x="3359619" y="0"/>
                </a:lnTo>
                <a:close/>
              </a:path>
            </a:pathLst>
          </a:custGeom>
          <a:solidFill>
            <a:srgbClr val="F1F5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397808" y="6722130"/>
            <a:ext cx="3192780" cy="182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Your</a:t>
            </a:r>
            <a:r>
              <a:rPr sz="1550" b="1" spc="-65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Team</a:t>
            </a:r>
            <a:r>
              <a:rPr sz="1550" b="1" spc="-65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Wins</a:t>
            </a:r>
            <a:endParaRPr sz="1550">
              <a:latin typeface="Open Sans"/>
              <a:cs typeface="Open Sans"/>
            </a:endParaRPr>
          </a:p>
          <a:p>
            <a:pPr marL="12700" marR="5080" algn="just">
              <a:lnSpc>
                <a:spcPct val="108700"/>
              </a:lnSpc>
              <a:spcBef>
                <a:spcPts val="850"/>
              </a:spcBef>
            </a:pP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Use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our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Broker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account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option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for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your 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brokerage </a:t>
            </a:r>
            <a:r>
              <a:rPr sz="1150" spc="-2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office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website. Each agent gets their own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branded </a:t>
            </a:r>
            <a:r>
              <a:rPr sz="1150" spc="-2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email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reports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help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them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close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more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clients.</a:t>
            </a:r>
            <a:endParaRPr sz="1150">
              <a:latin typeface="Lato"/>
              <a:cs typeface="Lato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50">
              <a:latin typeface="Lato"/>
              <a:cs typeface="Lato"/>
            </a:endParaRPr>
          </a:p>
          <a:p>
            <a:pPr marL="363220" marR="311785" indent="-171450">
              <a:lnSpc>
                <a:spcPts val="1250"/>
              </a:lnSpc>
              <a:buSzPct val="95238"/>
              <a:buFont typeface="Lato Light"/>
              <a:buChar char="•"/>
              <a:tabLst>
                <a:tab pos="363855" algn="l"/>
              </a:tabLst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Agents’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personal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branding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appears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brokerage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branding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on report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emails</a:t>
            </a:r>
            <a:endParaRPr sz="1050">
              <a:latin typeface="Lato"/>
              <a:cs typeface="Lato"/>
            </a:endParaRPr>
          </a:p>
          <a:p>
            <a:pPr marL="363220" marR="74295" indent="-171450">
              <a:lnSpc>
                <a:spcPts val="1250"/>
              </a:lnSpc>
              <a:spcBef>
                <a:spcPts val="360"/>
              </a:spcBef>
              <a:buSzPct val="95238"/>
              <a:buFont typeface="Lato Light"/>
              <a:buChar char="•"/>
              <a:tabLst>
                <a:tab pos="363855" algn="l"/>
              </a:tabLst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Agents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can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manage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subscribers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themselves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monitor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their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leads’ engagement</a:t>
            </a:r>
            <a:endParaRPr sz="1050">
              <a:latin typeface="Lato"/>
              <a:cs typeface="Lato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4108475" y="6623354"/>
            <a:ext cx="3415665" cy="2318385"/>
            <a:chOff x="4108475" y="6623354"/>
            <a:chExt cx="3415665" cy="2318385"/>
          </a:xfrm>
        </p:grpSpPr>
        <p:sp>
          <p:nvSpPr>
            <p:cNvPr id="20" name="object 20"/>
            <p:cNvSpPr/>
            <p:nvPr/>
          </p:nvSpPr>
          <p:spPr>
            <a:xfrm>
              <a:off x="4108475" y="6623354"/>
              <a:ext cx="3415665" cy="2318385"/>
            </a:xfrm>
            <a:custGeom>
              <a:avLst/>
              <a:gdLst/>
              <a:ahLst/>
              <a:cxnLst/>
              <a:rect l="l" t="t" r="r" b="b"/>
              <a:pathLst>
                <a:path w="3415665" h="2318384">
                  <a:moveTo>
                    <a:pt x="3415284" y="0"/>
                  </a:moveTo>
                  <a:lnTo>
                    <a:pt x="0" y="0"/>
                  </a:lnTo>
                  <a:lnTo>
                    <a:pt x="0" y="2318004"/>
                  </a:lnTo>
                  <a:lnTo>
                    <a:pt x="3415284" y="2318004"/>
                  </a:lnTo>
                  <a:lnTo>
                    <a:pt x="3415284" y="0"/>
                  </a:lnTo>
                  <a:close/>
                </a:path>
              </a:pathLst>
            </a:custGeom>
            <a:solidFill>
              <a:srgbClr val="000000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29598" y="6641769"/>
              <a:ext cx="3299901" cy="2203331"/>
            </a:xfrm>
            <a:prstGeom prst="rect">
              <a:avLst/>
            </a:prstGeom>
          </p:spPr>
        </p:pic>
      </p:grpSp>
      <p:grpSp>
        <p:nvGrpSpPr>
          <p:cNvPr id="22" name="object 22"/>
          <p:cNvGrpSpPr/>
          <p:nvPr/>
        </p:nvGrpSpPr>
        <p:grpSpPr>
          <a:xfrm>
            <a:off x="329971" y="3862603"/>
            <a:ext cx="3648710" cy="2368550"/>
            <a:chOff x="329971" y="3862603"/>
            <a:chExt cx="3648710" cy="2368550"/>
          </a:xfrm>
        </p:grpSpPr>
        <p:sp>
          <p:nvSpPr>
            <p:cNvPr id="23" name="object 23"/>
            <p:cNvSpPr/>
            <p:nvPr/>
          </p:nvSpPr>
          <p:spPr>
            <a:xfrm>
              <a:off x="329971" y="3862603"/>
              <a:ext cx="3648710" cy="2368550"/>
            </a:xfrm>
            <a:custGeom>
              <a:avLst/>
              <a:gdLst/>
              <a:ahLst/>
              <a:cxnLst/>
              <a:rect l="l" t="t" r="r" b="b"/>
              <a:pathLst>
                <a:path w="3648710" h="2368550">
                  <a:moveTo>
                    <a:pt x="3648455" y="0"/>
                  </a:moveTo>
                  <a:lnTo>
                    <a:pt x="0" y="0"/>
                  </a:lnTo>
                  <a:lnTo>
                    <a:pt x="0" y="2368295"/>
                  </a:lnTo>
                  <a:lnTo>
                    <a:pt x="3648455" y="2368295"/>
                  </a:lnTo>
                  <a:lnTo>
                    <a:pt x="3648455" y="0"/>
                  </a:lnTo>
                  <a:close/>
                </a:path>
              </a:pathLst>
            </a:custGeom>
            <a:solidFill>
              <a:srgbClr val="000000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0520" y="3880611"/>
              <a:ext cx="3534968" cy="2253081"/>
            </a:xfrm>
            <a:prstGeom prst="rect">
              <a:avLst/>
            </a:prstGeom>
          </p:spPr>
        </p:pic>
      </p:grpSp>
      <p:sp>
        <p:nvSpPr>
          <p:cNvPr id="25" name="object 2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2322" y="1266993"/>
            <a:ext cx="22612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OPTIMA</a:t>
            </a:r>
            <a:r>
              <a:rPr spc="-90" dirty="0"/>
              <a:t> </a:t>
            </a:r>
            <a:r>
              <a:rPr dirty="0"/>
              <a:t>LEADS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3723487" y="201015"/>
            <a:ext cx="4049395" cy="3141345"/>
            <a:chOff x="3723487" y="201015"/>
            <a:chExt cx="4049395" cy="3141345"/>
          </a:xfrm>
        </p:grpSpPr>
        <p:sp>
          <p:nvSpPr>
            <p:cNvPr id="4" name="object 4"/>
            <p:cNvSpPr/>
            <p:nvPr/>
          </p:nvSpPr>
          <p:spPr>
            <a:xfrm>
              <a:off x="3723487" y="201015"/>
              <a:ext cx="4049395" cy="3141345"/>
            </a:xfrm>
            <a:custGeom>
              <a:avLst/>
              <a:gdLst/>
              <a:ahLst/>
              <a:cxnLst/>
              <a:rect l="l" t="t" r="r" b="b"/>
              <a:pathLst>
                <a:path w="4049395" h="3141345">
                  <a:moveTo>
                    <a:pt x="0" y="0"/>
                  </a:moveTo>
                  <a:lnTo>
                    <a:pt x="4048912" y="0"/>
                  </a:lnTo>
                  <a:lnTo>
                    <a:pt x="4048912" y="3140963"/>
                  </a:lnTo>
                  <a:lnTo>
                    <a:pt x="0" y="31409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49039" y="228600"/>
              <a:ext cx="4017949" cy="2979826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889612" y="1710192"/>
            <a:ext cx="2125980" cy="1038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9000"/>
              </a:lnSpc>
              <a:spcBef>
                <a:spcPts val="100"/>
              </a:spcBef>
            </a:pPr>
            <a:r>
              <a:rPr sz="1300" spc="-30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300" spc="-2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mobile</a:t>
            </a:r>
            <a:r>
              <a:rPr sz="130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assistant</a:t>
            </a:r>
            <a:r>
              <a:rPr sz="130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is</a:t>
            </a:r>
            <a:r>
              <a:rPr sz="130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here! </a:t>
            </a:r>
            <a:r>
              <a:rPr sz="1300" spc="-24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spc="-10" dirty="0">
                <a:solidFill>
                  <a:srgbClr val="58595B"/>
                </a:solidFill>
                <a:latin typeface="Lato"/>
                <a:cs typeface="Lato"/>
              </a:rPr>
              <a:t>Work </a:t>
            </a:r>
            <a:r>
              <a:rPr sz="130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real estate leads </a:t>
            </a:r>
            <a:r>
              <a:rPr sz="130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spc="-5" dirty="0">
                <a:solidFill>
                  <a:srgbClr val="58595B"/>
                </a:solidFill>
                <a:latin typeface="Lato"/>
                <a:cs typeface="Lato"/>
              </a:rPr>
              <a:t>wherever </a:t>
            </a:r>
            <a:r>
              <a:rPr sz="1300" spc="-10" dirty="0">
                <a:solidFill>
                  <a:srgbClr val="58595B"/>
                </a:solidFill>
                <a:latin typeface="Lato"/>
                <a:cs typeface="Lato"/>
              </a:rPr>
              <a:t>you</a:t>
            </a:r>
            <a:r>
              <a:rPr sz="130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are.</a:t>
            </a:r>
            <a:endParaRPr sz="1300">
              <a:latin typeface="Lato"/>
              <a:cs typeface="Lato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350">
              <a:latin typeface="Lato"/>
              <a:cs typeface="Lato"/>
            </a:endParaRPr>
          </a:p>
          <a:p>
            <a:pPr algn="ctr">
              <a:lnSpc>
                <a:spcPct val="100000"/>
              </a:lnSpc>
            </a:pPr>
            <a:r>
              <a:rPr sz="1000" dirty="0">
                <a:latin typeface="Open Sans"/>
                <a:cs typeface="Open Sans"/>
              </a:rPr>
              <a:t>Agent</a:t>
            </a:r>
            <a:r>
              <a:rPr sz="1000" spc="-20" dirty="0">
                <a:latin typeface="Open Sans"/>
                <a:cs typeface="Open Sans"/>
              </a:rPr>
              <a:t> </a:t>
            </a:r>
            <a:r>
              <a:rPr sz="1000" spc="-5" dirty="0">
                <a:latin typeface="Open Sans"/>
                <a:cs typeface="Open Sans"/>
              </a:rPr>
              <a:t>app</a:t>
            </a:r>
            <a:r>
              <a:rPr sz="1000" spc="-15" dirty="0">
                <a:latin typeface="Open Sans"/>
                <a:cs typeface="Open Sans"/>
              </a:rPr>
              <a:t> </a:t>
            </a:r>
            <a:r>
              <a:rPr sz="1000" dirty="0">
                <a:latin typeface="Open Sans"/>
                <a:cs typeface="Open Sans"/>
              </a:rPr>
              <a:t>for</a:t>
            </a:r>
            <a:r>
              <a:rPr sz="1000" spc="-20" dirty="0">
                <a:latin typeface="Open Sans"/>
                <a:cs typeface="Open Sans"/>
              </a:rPr>
              <a:t> </a:t>
            </a:r>
            <a:r>
              <a:rPr sz="1000" dirty="0">
                <a:latin typeface="Open Sans"/>
                <a:cs typeface="Open Sans"/>
              </a:rPr>
              <a:t>iOS</a:t>
            </a:r>
            <a:r>
              <a:rPr sz="1000" spc="-15" dirty="0">
                <a:latin typeface="Open Sans"/>
                <a:cs typeface="Open Sans"/>
              </a:rPr>
              <a:t> </a:t>
            </a:r>
            <a:r>
              <a:rPr sz="1000" dirty="0">
                <a:latin typeface="Open Sans"/>
                <a:cs typeface="Open Sans"/>
              </a:rPr>
              <a:t>&amp;</a:t>
            </a:r>
            <a:r>
              <a:rPr sz="1000" spc="-15" dirty="0">
                <a:latin typeface="Open Sans"/>
                <a:cs typeface="Open Sans"/>
              </a:rPr>
              <a:t> </a:t>
            </a:r>
            <a:r>
              <a:rPr sz="1000" dirty="0">
                <a:latin typeface="Open Sans"/>
                <a:cs typeface="Open Sans"/>
              </a:rPr>
              <a:t>Android</a:t>
            </a:r>
            <a:endParaRPr sz="1000">
              <a:latin typeface="Open Sans"/>
              <a:cs typeface="Open San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205274" y="4391659"/>
            <a:ext cx="3203575" cy="1701164"/>
          </a:xfrm>
          <a:custGeom>
            <a:avLst/>
            <a:gdLst/>
            <a:ahLst/>
            <a:cxnLst/>
            <a:rect l="l" t="t" r="r" b="b"/>
            <a:pathLst>
              <a:path w="3203575" h="1701164">
                <a:moveTo>
                  <a:pt x="3050654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548384"/>
                </a:lnTo>
                <a:lnTo>
                  <a:pt x="7769" y="1596552"/>
                </a:lnTo>
                <a:lnTo>
                  <a:pt x="29405" y="1638387"/>
                </a:lnTo>
                <a:lnTo>
                  <a:pt x="62396" y="1671378"/>
                </a:lnTo>
                <a:lnTo>
                  <a:pt x="104231" y="1693014"/>
                </a:lnTo>
                <a:lnTo>
                  <a:pt x="152400" y="1700783"/>
                </a:lnTo>
                <a:lnTo>
                  <a:pt x="3050654" y="1700783"/>
                </a:lnTo>
                <a:lnTo>
                  <a:pt x="3098822" y="1693014"/>
                </a:lnTo>
                <a:lnTo>
                  <a:pt x="3140657" y="1671378"/>
                </a:lnTo>
                <a:lnTo>
                  <a:pt x="3173648" y="1638387"/>
                </a:lnTo>
                <a:lnTo>
                  <a:pt x="3195284" y="1596552"/>
                </a:lnTo>
                <a:lnTo>
                  <a:pt x="3203054" y="1548384"/>
                </a:lnTo>
                <a:lnTo>
                  <a:pt x="3203054" y="152400"/>
                </a:lnTo>
                <a:lnTo>
                  <a:pt x="3195284" y="104231"/>
                </a:lnTo>
                <a:lnTo>
                  <a:pt x="3173648" y="62396"/>
                </a:lnTo>
                <a:lnTo>
                  <a:pt x="3140657" y="29405"/>
                </a:lnTo>
                <a:lnTo>
                  <a:pt x="3098822" y="7769"/>
                </a:lnTo>
                <a:lnTo>
                  <a:pt x="3050654" y="0"/>
                </a:lnTo>
                <a:close/>
              </a:path>
            </a:pathLst>
          </a:custGeom>
          <a:solidFill>
            <a:srgbClr val="F1F5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389080" y="4419503"/>
            <a:ext cx="99060" cy="63881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389080" y="5402484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192574" y="3523973"/>
            <a:ext cx="3155950" cy="2388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Empower</a:t>
            </a:r>
            <a:r>
              <a:rPr sz="1550" b="1" spc="-7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Yourself</a:t>
            </a:r>
            <a:endParaRPr sz="155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810"/>
              </a:spcBef>
            </a:pP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You’re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always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equipped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everything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need </a:t>
            </a:r>
            <a:r>
              <a:rPr sz="1150" spc="-2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keep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your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business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moving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growing.</a:t>
            </a:r>
            <a:endParaRPr sz="1150">
              <a:latin typeface="Lato"/>
              <a:cs typeface="Lato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200">
              <a:latin typeface="Lato"/>
              <a:cs typeface="Lato"/>
            </a:endParaRPr>
          </a:p>
          <a:p>
            <a:pPr marL="380365" marR="227329">
              <a:lnSpc>
                <a:spcPct val="127800"/>
              </a:lnSpc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View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live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feed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of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IDX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website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activity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Instantly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access &amp;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add leads</a:t>
            </a:r>
            <a:endParaRPr sz="1050">
              <a:latin typeface="Lato"/>
              <a:cs typeface="Lato"/>
            </a:endParaRPr>
          </a:p>
          <a:p>
            <a:pPr marL="380365" marR="438150">
              <a:lnSpc>
                <a:spcPts val="1250"/>
              </a:lnSpc>
              <a:spcBef>
                <a:spcPts val="400"/>
              </a:spcBef>
            </a:pP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Learn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which listings are catching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leads’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interest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prepare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for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follow-up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conversations</a:t>
            </a:r>
            <a:endParaRPr sz="1050">
              <a:latin typeface="Lato"/>
              <a:cs typeface="Lato"/>
            </a:endParaRPr>
          </a:p>
          <a:p>
            <a:pPr marL="380365" marR="285115" algn="just">
              <a:lnSpc>
                <a:spcPts val="1250"/>
              </a:lnSpc>
              <a:spcBef>
                <a:spcPts val="36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Check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new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at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open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houses,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so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automated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keep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them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engaged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afterwards</a:t>
            </a:r>
            <a:endParaRPr sz="1050">
              <a:latin typeface="Lato"/>
              <a:cs typeface="Lato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78929" y="3614356"/>
            <a:ext cx="3575685" cy="2524125"/>
            <a:chOff x="378929" y="3614356"/>
            <a:chExt cx="3575685" cy="2524125"/>
          </a:xfrm>
        </p:grpSpPr>
        <p:sp>
          <p:nvSpPr>
            <p:cNvPr id="12" name="object 12"/>
            <p:cNvSpPr/>
            <p:nvPr/>
          </p:nvSpPr>
          <p:spPr>
            <a:xfrm>
              <a:off x="378929" y="3614356"/>
              <a:ext cx="3575685" cy="2524125"/>
            </a:xfrm>
            <a:custGeom>
              <a:avLst/>
              <a:gdLst/>
              <a:ahLst/>
              <a:cxnLst/>
              <a:rect l="l" t="t" r="r" b="b"/>
              <a:pathLst>
                <a:path w="3575685" h="2524125">
                  <a:moveTo>
                    <a:pt x="3575304" y="0"/>
                  </a:moveTo>
                  <a:lnTo>
                    <a:pt x="0" y="0"/>
                  </a:lnTo>
                  <a:lnTo>
                    <a:pt x="0" y="2523744"/>
                  </a:lnTo>
                  <a:lnTo>
                    <a:pt x="3575304" y="2523744"/>
                  </a:lnTo>
                  <a:lnTo>
                    <a:pt x="3575304" y="0"/>
                  </a:lnTo>
                  <a:close/>
                </a:path>
              </a:pathLst>
            </a:custGeom>
            <a:solidFill>
              <a:srgbClr val="000000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3699" y="3632009"/>
              <a:ext cx="3469944" cy="2418399"/>
            </a:xfrm>
            <a:prstGeom prst="rect">
              <a:avLst/>
            </a:prstGeom>
          </p:spPr>
        </p:pic>
      </p:grpSp>
      <p:sp>
        <p:nvSpPr>
          <p:cNvPr id="14" name="object 14"/>
          <p:cNvSpPr/>
          <p:nvPr/>
        </p:nvSpPr>
        <p:spPr>
          <a:xfrm>
            <a:off x="406400" y="7267302"/>
            <a:ext cx="3479800" cy="1348740"/>
          </a:xfrm>
          <a:custGeom>
            <a:avLst/>
            <a:gdLst/>
            <a:ahLst/>
            <a:cxnLst/>
            <a:rect l="l" t="t" r="r" b="b"/>
            <a:pathLst>
              <a:path w="3479800" h="1348740">
                <a:moveTo>
                  <a:pt x="3327400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195971"/>
                </a:lnTo>
                <a:lnTo>
                  <a:pt x="7769" y="1244144"/>
                </a:lnTo>
                <a:lnTo>
                  <a:pt x="29405" y="1285980"/>
                </a:lnTo>
                <a:lnTo>
                  <a:pt x="62396" y="1318969"/>
                </a:lnTo>
                <a:lnTo>
                  <a:pt x="104231" y="1340602"/>
                </a:lnTo>
                <a:lnTo>
                  <a:pt x="152400" y="1348371"/>
                </a:lnTo>
                <a:lnTo>
                  <a:pt x="3327400" y="1348371"/>
                </a:lnTo>
                <a:lnTo>
                  <a:pt x="3375568" y="1340602"/>
                </a:lnTo>
                <a:lnTo>
                  <a:pt x="3417403" y="1318969"/>
                </a:lnTo>
                <a:lnTo>
                  <a:pt x="3450394" y="1285980"/>
                </a:lnTo>
                <a:lnTo>
                  <a:pt x="3472030" y="1244144"/>
                </a:lnTo>
                <a:lnTo>
                  <a:pt x="3479800" y="1195971"/>
                </a:lnTo>
                <a:lnTo>
                  <a:pt x="3479800" y="152400"/>
                </a:lnTo>
                <a:lnTo>
                  <a:pt x="3472030" y="104231"/>
                </a:lnTo>
                <a:lnTo>
                  <a:pt x="3450394" y="62396"/>
                </a:lnTo>
                <a:lnTo>
                  <a:pt x="3417403" y="29405"/>
                </a:lnTo>
                <a:lnTo>
                  <a:pt x="3375568" y="7769"/>
                </a:lnTo>
                <a:lnTo>
                  <a:pt x="3327400" y="0"/>
                </a:lnTo>
                <a:close/>
              </a:path>
            </a:pathLst>
          </a:custGeom>
          <a:solidFill>
            <a:srgbClr val="F1F5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93700" y="6389456"/>
            <a:ext cx="3040380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Satisfyingly</a:t>
            </a:r>
            <a:r>
              <a:rPr sz="1550" b="1" spc="-7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Simple</a:t>
            </a:r>
            <a:endParaRPr sz="155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850"/>
              </a:spcBef>
            </a:pPr>
            <a:r>
              <a:rPr sz="1150" spc="-2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life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business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can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be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hectic,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so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we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make </a:t>
            </a:r>
            <a:r>
              <a:rPr sz="1150" spc="-2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managing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your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 leads 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easy.</a:t>
            </a:r>
            <a:endParaRPr sz="1150">
              <a:latin typeface="Lato"/>
              <a:cs typeface="Lato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65150" y="7711959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65150" y="8075179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65150" y="7355089"/>
            <a:ext cx="2767965" cy="1070610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84150" marR="338455" indent="-171450">
              <a:lnSpc>
                <a:spcPts val="1250"/>
              </a:lnSpc>
              <a:spcBef>
                <a:spcPts val="150"/>
              </a:spcBef>
              <a:buSzPct val="95238"/>
              <a:buFont typeface="Lato Light"/>
              <a:buChar char="•"/>
              <a:tabLst>
                <a:tab pos="184150" algn="l"/>
              </a:tabLst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Add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campaigns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MarketBoost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report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subscriptions</a:t>
            </a:r>
            <a:endParaRPr sz="1050">
              <a:latin typeface="Lato"/>
              <a:cs typeface="Lato"/>
            </a:endParaRPr>
          </a:p>
          <a:p>
            <a:pPr marL="184150" marR="142875">
              <a:lnSpc>
                <a:spcPts val="1250"/>
              </a:lnSpc>
              <a:spcBef>
                <a:spcPts val="36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Update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information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CRM,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like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stage,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tags,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 contact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details</a:t>
            </a:r>
            <a:endParaRPr sz="1050">
              <a:latin typeface="Lato"/>
              <a:cs typeface="Lato"/>
            </a:endParaRPr>
          </a:p>
          <a:p>
            <a:pPr marL="184150" marR="5080">
              <a:lnSpc>
                <a:spcPts val="1250"/>
              </a:lnSpc>
              <a:spcBef>
                <a:spcPts val="359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Add time-stamped notes so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important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thoughts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next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steps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are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always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captured</a:t>
            </a:r>
            <a:endParaRPr sz="1050">
              <a:latin typeface="Lato"/>
              <a:cs typeface="Lato"/>
            </a:endParaRPr>
          </a:p>
        </p:txBody>
      </p:sp>
      <p:pic>
        <p:nvPicPr>
          <p:cNvPr id="19" name="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31345" y="6363461"/>
            <a:ext cx="1400166" cy="2800342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48041" y="475701"/>
            <a:ext cx="2139224" cy="513146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15047" y="2804159"/>
            <a:ext cx="965200" cy="304800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024748" y="2804159"/>
            <a:ext cx="965200" cy="304800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938735" y="6363461"/>
            <a:ext cx="1400170" cy="2800342"/>
          </a:xfrm>
          <a:prstGeom prst="rect">
            <a:avLst/>
          </a:prstGeom>
        </p:spPr>
      </p:pic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47047" y="1329055"/>
            <a:ext cx="2411095" cy="1160959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42240" marR="134620" algn="ctr">
              <a:lnSpc>
                <a:spcPts val="2500"/>
              </a:lnSpc>
              <a:spcBef>
                <a:spcPts val="500"/>
              </a:spcBef>
            </a:pPr>
            <a:r>
              <a:rPr dirty="0"/>
              <a:t>MARKETING </a:t>
            </a:r>
            <a:r>
              <a:rPr spc="5" dirty="0"/>
              <a:t> </a:t>
            </a:r>
            <a:r>
              <a:rPr dirty="0"/>
              <a:t>AUTOMATION</a:t>
            </a:r>
          </a:p>
          <a:p>
            <a:pPr marL="12700" marR="5080" indent="-635" algn="ctr">
              <a:lnSpc>
                <a:spcPct val="109000"/>
              </a:lnSpc>
              <a:spcBef>
                <a:spcPts val="330"/>
              </a:spcBef>
            </a:pPr>
            <a:r>
              <a:rPr lang="en-US" sz="1300" b="0" dirty="0">
                <a:latin typeface="Lato"/>
                <a:cs typeface="Lato"/>
              </a:rPr>
              <a:t>Smart</a:t>
            </a:r>
            <a:r>
              <a:rPr sz="1300" b="0" dirty="0">
                <a:latin typeface="Lato"/>
                <a:cs typeface="Lato"/>
              </a:rPr>
              <a:t>,</a:t>
            </a:r>
            <a:r>
              <a:rPr sz="1300" b="0" spc="-35" dirty="0">
                <a:latin typeface="Lato"/>
                <a:cs typeface="Lato"/>
              </a:rPr>
              <a:t> </a:t>
            </a:r>
            <a:r>
              <a:rPr sz="1300" b="0" dirty="0">
                <a:latin typeface="Lato"/>
                <a:cs typeface="Lato"/>
              </a:rPr>
              <a:t>automated</a:t>
            </a:r>
            <a:r>
              <a:rPr lang="en-US" sz="1300" b="0" dirty="0">
                <a:latin typeface="Lato"/>
                <a:cs typeface="Lato"/>
              </a:rPr>
              <a:t> text &amp; email</a:t>
            </a:r>
            <a:r>
              <a:rPr sz="1300" b="0" spc="-30" dirty="0">
                <a:latin typeface="Lato"/>
                <a:cs typeface="Lato"/>
              </a:rPr>
              <a:t> </a:t>
            </a:r>
            <a:r>
              <a:rPr sz="1300" b="0" dirty="0">
                <a:latin typeface="Lato"/>
                <a:cs typeface="Lato"/>
              </a:rPr>
              <a:t>follow-up.</a:t>
            </a:r>
            <a:endParaRPr sz="1300" dirty="0">
              <a:latin typeface="Lato"/>
              <a:cs typeface="La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723487" y="374751"/>
            <a:ext cx="4049395" cy="2574290"/>
            <a:chOff x="3723487" y="374751"/>
            <a:chExt cx="4049395" cy="2574290"/>
          </a:xfrm>
        </p:grpSpPr>
        <p:sp>
          <p:nvSpPr>
            <p:cNvPr id="4" name="object 4"/>
            <p:cNvSpPr/>
            <p:nvPr/>
          </p:nvSpPr>
          <p:spPr>
            <a:xfrm>
              <a:off x="3723487" y="374751"/>
              <a:ext cx="4049395" cy="2574290"/>
            </a:xfrm>
            <a:custGeom>
              <a:avLst/>
              <a:gdLst/>
              <a:ahLst/>
              <a:cxnLst/>
              <a:rect l="l" t="t" r="r" b="b"/>
              <a:pathLst>
                <a:path w="4049395" h="2574290">
                  <a:moveTo>
                    <a:pt x="0" y="0"/>
                  </a:moveTo>
                  <a:lnTo>
                    <a:pt x="4048912" y="0"/>
                  </a:lnTo>
                  <a:lnTo>
                    <a:pt x="4048912" y="2574035"/>
                  </a:lnTo>
                  <a:lnTo>
                    <a:pt x="0" y="25740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49039" y="402335"/>
              <a:ext cx="4017949" cy="2415051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4205274" y="3268991"/>
            <a:ext cx="3009900" cy="746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Better,</a:t>
            </a:r>
            <a:r>
              <a:rPr sz="1550" b="1" spc="-55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Smarter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Follow-up</a:t>
            </a:r>
            <a:endParaRPr sz="1550" dirty="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810"/>
              </a:spcBef>
            </a:pP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Jump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start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lead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engagement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personalized</a:t>
            </a:r>
            <a:r>
              <a:rPr lang="en-US" sz="1150" dirty="0">
                <a:solidFill>
                  <a:srgbClr val="58595B"/>
                </a:solidFill>
                <a:latin typeface="Lato"/>
                <a:cs typeface="Lato"/>
              </a:rPr>
              <a:t> text &amp; email campaigns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.</a:t>
            </a:r>
            <a:endParaRPr sz="1150" dirty="0">
              <a:latin typeface="Lato"/>
              <a:cs typeface="Lato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217974" y="4136678"/>
            <a:ext cx="3203575" cy="1782445"/>
          </a:xfrm>
          <a:custGeom>
            <a:avLst/>
            <a:gdLst/>
            <a:ahLst/>
            <a:cxnLst/>
            <a:rect l="l" t="t" r="r" b="b"/>
            <a:pathLst>
              <a:path w="3203575" h="1782445">
                <a:moveTo>
                  <a:pt x="3050654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629803"/>
                </a:lnTo>
                <a:lnTo>
                  <a:pt x="7769" y="1677976"/>
                </a:lnTo>
                <a:lnTo>
                  <a:pt x="29405" y="1719812"/>
                </a:lnTo>
                <a:lnTo>
                  <a:pt x="62396" y="1752801"/>
                </a:lnTo>
                <a:lnTo>
                  <a:pt x="104231" y="1774434"/>
                </a:lnTo>
                <a:lnTo>
                  <a:pt x="152400" y="1782203"/>
                </a:lnTo>
                <a:lnTo>
                  <a:pt x="3050654" y="1782203"/>
                </a:lnTo>
                <a:lnTo>
                  <a:pt x="3098822" y="1774434"/>
                </a:lnTo>
                <a:lnTo>
                  <a:pt x="3140657" y="1752801"/>
                </a:lnTo>
                <a:lnTo>
                  <a:pt x="3173648" y="1719812"/>
                </a:lnTo>
                <a:lnTo>
                  <a:pt x="3195284" y="1677976"/>
                </a:lnTo>
                <a:lnTo>
                  <a:pt x="3203054" y="1629803"/>
                </a:lnTo>
                <a:lnTo>
                  <a:pt x="3203054" y="152400"/>
                </a:lnTo>
                <a:lnTo>
                  <a:pt x="3195284" y="104231"/>
                </a:lnTo>
                <a:lnTo>
                  <a:pt x="3173648" y="62396"/>
                </a:lnTo>
                <a:lnTo>
                  <a:pt x="3140657" y="29405"/>
                </a:lnTo>
                <a:lnTo>
                  <a:pt x="3098822" y="7769"/>
                </a:lnTo>
                <a:lnTo>
                  <a:pt x="3050654" y="0"/>
                </a:lnTo>
                <a:close/>
              </a:path>
            </a:pathLst>
          </a:custGeom>
          <a:solidFill>
            <a:srgbClr val="F1F5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401780" y="4738561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401780" y="5260531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401780" y="4222941"/>
            <a:ext cx="2849880" cy="1609223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84150" marR="5080" indent="-171450">
              <a:lnSpc>
                <a:spcPts val="1250"/>
              </a:lnSpc>
              <a:spcBef>
                <a:spcPts val="150"/>
              </a:spcBef>
              <a:buSzPct val="95238"/>
              <a:buFont typeface="Lato Light"/>
              <a:buChar char="•"/>
              <a:tabLst>
                <a:tab pos="184150" algn="l"/>
              </a:tabLst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Send</a:t>
            </a: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automated</a:t>
            </a: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listing</a:t>
            </a: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recommendations</a:t>
            </a: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 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market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data based on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 search and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viewing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behavior</a:t>
            </a:r>
            <a:endParaRPr sz="1050" dirty="0">
              <a:latin typeface="Lato"/>
              <a:cs typeface="Lato"/>
            </a:endParaRPr>
          </a:p>
          <a:p>
            <a:pPr marL="184150" marR="55880">
              <a:lnSpc>
                <a:spcPts val="1250"/>
              </a:lnSpc>
              <a:spcBef>
                <a:spcPts val="360"/>
              </a:spcBef>
            </a:pP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Keep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conversation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going with </a:t>
            </a:r>
            <a:r>
              <a:rPr lang="en-US" sz="1050" dirty="0">
                <a:solidFill>
                  <a:srgbClr val="58595B"/>
                </a:solidFill>
                <a:latin typeface="Lato"/>
                <a:cs typeface="Lato"/>
              </a:rPr>
              <a:t>email &amp; text message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content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that’s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always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current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instead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of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stale,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generic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campaigns</a:t>
            </a:r>
            <a:endParaRPr sz="1050" dirty="0">
              <a:latin typeface="Lato"/>
              <a:cs typeface="Lato"/>
            </a:endParaRPr>
          </a:p>
          <a:p>
            <a:pPr marL="184150" marR="110489">
              <a:lnSpc>
                <a:spcPts val="1250"/>
              </a:lnSpc>
              <a:spcBef>
                <a:spcPts val="359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Mix custom content with automated Smart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Content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that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delivers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personalized,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relevant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market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information</a:t>
            </a:r>
            <a:endParaRPr sz="1050" dirty="0">
              <a:latin typeface="Lato"/>
              <a:cs typeface="Lato"/>
            </a:endParaRPr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59345" y="3577095"/>
            <a:ext cx="2609199" cy="2336706"/>
          </a:xfrm>
          <a:prstGeom prst="rect">
            <a:avLst/>
          </a:prstGeom>
        </p:spPr>
      </p:pic>
      <p:sp>
        <p:nvSpPr>
          <p:cNvPr id="12" name="object 12"/>
          <p:cNvSpPr/>
          <p:nvPr/>
        </p:nvSpPr>
        <p:spPr>
          <a:xfrm>
            <a:off x="406400" y="7419702"/>
            <a:ext cx="3479800" cy="1657350"/>
          </a:xfrm>
          <a:custGeom>
            <a:avLst/>
            <a:gdLst/>
            <a:ahLst/>
            <a:cxnLst/>
            <a:rect l="l" t="t" r="r" b="b"/>
            <a:pathLst>
              <a:path w="3479800" h="1657350">
                <a:moveTo>
                  <a:pt x="3327400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504835"/>
                </a:lnTo>
                <a:lnTo>
                  <a:pt x="7769" y="1553008"/>
                </a:lnTo>
                <a:lnTo>
                  <a:pt x="29405" y="1594844"/>
                </a:lnTo>
                <a:lnTo>
                  <a:pt x="62396" y="1627833"/>
                </a:lnTo>
                <a:lnTo>
                  <a:pt x="104231" y="1649466"/>
                </a:lnTo>
                <a:lnTo>
                  <a:pt x="152400" y="1657235"/>
                </a:lnTo>
                <a:lnTo>
                  <a:pt x="3327400" y="1657235"/>
                </a:lnTo>
                <a:lnTo>
                  <a:pt x="3375568" y="1649466"/>
                </a:lnTo>
                <a:lnTo>
                  <a:pt x="3417403" y="1627833"/>
                </a:lnTo>
                <a:lnTo>
                  <a:pt x="3450394" y="1594844"/>
                </a:lnTo>
                <a:lnTo>
                  <a:pt x="3472030" y="1553008"/>
                </a:lnTo>
                <a:lnTo>
                  <a:pt x="3479800" y="1504835"/>
                </a:lnTo>
                <a:lnTo>
                  <a:pt x="3479800" y="152400"/>
                </a:lnTo>
                <a:lnTo>
                  <a:pt x="3472030" y="104231"/>
                </a:lnTo>
                <a:lnTo>
                  <a:pt x="3450394" y="62396"/>
                </a:lnTo>
                <a:lnTo>
                  <a:pt x="3417403" y="29405"/>
                </a:lnTo>
                <a:lnTo>
                  <a:pt x="3375568" y="7769"/>
                </a:lnTo>
                <a:lnTo>
                  <a:pt x="3327400" y="0"/>
                </a:lnTo>
                <a:close/>
              </a:path>
            </a:pathLst>
          </a:custGeom>
          <a:solidFill>
            <a:srgbClr val="F1F5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93700" y="6541856"/>
            <a:ext cx="3415029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“Oops”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0" dirty="0">
                <a:solidFill>
                  <a:srgbClr val="58595B"/>
                </a:solidFill>
                <a:latin typeface="Open Sans"/>
                <a:cs typeface="Open Sans"/>
              </a:rPr>
              <a:t>Is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Not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0" dirty="0">
                <a:solidFill>
                  <a:srgbClr val="58595B"/>
                </a:solidFill>
                <a:latin typeface="Open Sans"/>
                <a:cs typeface="Open Sans"/>
              </a:rPr>
              <a:t>An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Option</a:t>
            </a:r>
            <a:endParaRPr sz="155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850"/>
              </a:spcBef>
            </a:pP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Consistent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follow-up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for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from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all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sources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means </a:t>
            </a:r>
            <a:r>
              <a:rPr sz="1150" spc="-2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nobody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slips through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the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cracks.</a:t>
            </a:r>
            <a:endParaRPr sz="1150">
              <a:latin typeface="Lato"/>
              <a:cs typeface="Lato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65150" y="8023109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65150" y="8386329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65150" y="7507489"/>
            <a:ext cx="3014345" cy="14360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0" indent="-171450">
              <a:lnSpc>
                <a:spcPts val="1255"/>
              </a:lnSpc>
              <a:spcBef>
                <a:spcPts val="100"/>
              </a:spcBef>
              <a:buSzPct val="95238"/>
              <a:buFont typeface="Lato Light"/>
              <a:buChar char="•"/>
              <a:tabLst>
                <a:tab pos="184150" algn="l"/>
              </a:tabLst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New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from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Zillow,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Trulia,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over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30</a:t>
            </a:r>
            <a:endParaRPr sz="1050" dirty="0">
              <a:latin typeface="Lato"/>
              <a:cs typeface="Lato"/>
            </a:endParaRPr>
          </a:p>
          <a:p>
            <a:pPr marL="184150" marR="5080">
              <a:lnSpc>
                <a:spcPts val="1250"/>
              </a:lnSpc>
              <a:spcBef>
                <a:spcPts val="45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third-party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gen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services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automatically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enter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account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follow-up campaigns</a:t>
            </a:r>
            <a:endParaRPr sz="1050" dirty="0">
              <a:latin typeface="Lato"/>
              <a:cs typeface="Lato"/>
            </a:endParaRPr>
          </a:p>
          <a:p>
            <a:pPr marL="184150" marR="84455">
              <a:lnSpc>
                <a:spcPts val="1250"/>
              </a:lnSpc>
              <a:spcBef>
                <a:spcPts val="36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Use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rules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assign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different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campaigns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based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on their source</a:t>
            </a:r>
            <a:endParaRPr sz="1050" dirty="0">
              <a:latin typeface="Lato"/>
              <a:cs typeface="Lato"/>
            </a:endParaRPr>
          </a:p>
          <a:p>
            <a:pPr marL="184150" marR="127635">
              <a:lnSpc>
                <a:spcPts val="1250"/>
              </a:lnSpc>
              <a:spcBef>
                <a:spcPts val="36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Ready-to-use </a:t>
            </a:r>
            <a:r>
              <a:rPr lang="en-US" sz="1050" dirty="0">
                <a:solidFill>
                  <a:srgbClr val="58595B"/>
                </a:solidFill>
                <a:latin typeface="Lato"/>
                <a:cs typeface="Lato"/>
              </a:rPr>
              <a:t>email &amp; text message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campaigns are included for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both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buyer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seller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leads,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can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create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own</a:t>
            </a:r>
            <a:endParaRPr sz="1050" dirty="0">
              <a:latin typeface="Lato"/>
              <a:cs typeface="Lato"/>
            </a:endParaRPr>
          </a:p>
        </p:txBody>
      </p:sp>
      <p:pic>
        <p:nvPicPr>
          <p:cNvPr id="17" name="object 1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36597" y="6640690"/>
            <a:ext cx="3209736" cy="2538868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48041" y="475701"/>
            <a:ext cx="2139224" cy="513146"/>
          </a:xfrm>
          <a:prstGeom prst="rect">
            <a:avLst/>
          </a:prstGeom>
        </p:spPr>
      </p:pic>
      <p:sp>
        <p:nvSpPr>
          <p:cNvPr id="19" name="object 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93A75AD-B02F-27FA-B71D-B4E866ED0B7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37" y="3615449"/>
            <a:ext cx="1157368" cy="232815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1197" y="1485434"/>
            <a:ext cx="16827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Agent</a:t>
            </a:r>
            <a:r>
              <a:rPr spc="-85" dirty="0"/>
              <a:t> </a:t>
            </a:r>
            <a:r>
              <a:rPr spc="-5" dirty="0"/>
              <a:t>CRM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3724503" y="468731"/>
            <a:ext cx="4048125" cy="2825750"/>
            <a:chOff x="3724503" y="468731"/>
            <a:chExt cx="4048125" cy="2825750"/>
          </a:xfrm>
        </p:grpSpPr>
        <p:sp>
          <p:nvSpPr>
            <p:cNvPr id="4" name="object 4"/>
            <p:cNvSpPr/>
            <p:nvPr/>
          </p:nvSpPr>
          <p:spPr>
            <a:xfrm>
              <a:off x="3724503" y="468731"/>
              <a:ext cx="4048125" cy="2825750"/>
            </a:xfrm>
            <a:custGeom>
              <a:avLst/>
              <a:gdLst/>
              <a:ahLst/>
              <a:cxnLst/>
              <a:rect l="l" t="t" r="r" b="b"/>
              <a:pathLst>
                <a:path w="4048125" h="2825750">
                  <a:moveTo>
                    <a:pt x="4047896" y="0"/>
                  </a:moveTo>
                  <a:lnTo>
                    <a:pt x="0" y="0"/>
                  </a:lnTo>
                  <a:lnTo>
                    <a:pt x="0" y="2825495"/>
                  </a:lnTo>
                  <a:lnTo>
                    <a:pt x="4047896" y="2825495"/>
                  </a:lnTo>
                  <a:lnTo>
                    <a:pt x="4047896" y="0"/>
                  </a:lnTo>
                  <a:close/>
                </a:path>
              </a:pathLst>
            </a:custGeom>
            <a:solidFill>
              <a:srgbClr val="231F20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49040" y="494931"/>
              <a:ext cx="4017949" cy="2669864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1137499" y="2010919"/>
            <a:ext cx="1630045" cy="457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0185" marR="5080" indent="-198120">
              <a:lnSpc>
                <a:spcPct val="109000"/>
              </a:lnSpc>
              <a:spcBef>
                <a:spcPts val="100"/>
              </a:spcBef>
            </a:pPr>
            <a:r>
              <a:rPr sz="1300" spc="-165" dirty="0">
                <a:solidFill>
                  <a:srgbClr val="58595B"/>
                </a:solidFill>
                <a:latin typeface="Lato"/>
                <a:cs typeface="Lato"/>
              </a:rPr>
              <a:t>T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a</a:t>
            </a:r>
            <a:r>
              <a:rPr sz="1300" spc="-40" dirty="0">
                <a:solidFill>
                  <a:srgbClr val="58595B"/>
                </a:solidFill>
                <a:latin typeface="Lato"/>
                <a:cs typeface="Lato"/>
              </a:rPr>
              <a:t>k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e control </a:t>
            </a:r>
            <a:r>
              <a:rPr sz="1300" spc="-20" dirty="0">
                <a:solidFill>
                  <a:srgbClr val="58595B"/>
                </a:solidFill>
                <a:latin typeface="Lato"/>
                <a:cs typeface="Lato"/>
              </a:rPr>
              <a:t>ov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er </a:t>
            </a:r>
            <a:r>
              <a:rPr sz="1300" spc="-20" dirty="0">
                <a:solidFill>
                  <a:srgbClr val="58595B"/>
                </a:solidFill>
                <a:latin typeface="Lato"/>
                <a:cs typeface="Lato"/>
              </a:rPr>
              <a:t>y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our  business</a:t>
            </a:r>
            <a:r>
              <a:rPr sz="130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growth.</a:t>
            </a:r>
            <a:endParaRPr sz="1300">
              <a:latin typeface="Lato"/>
              <a:cs typeface="Lato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180218" y="4556235"/>
            <a:ext cx="3203575" cy="1614805"/>
          </a:xfrm>
          <a:custGeom>
            <a:avLst/>
            <a:gdLst/>
            <a:ahLst/>
            <a:cxnLst/>
            <a:rect l="l" t="t" r="r" b="b"/>
            <a:pathLst>
              <a:path w="3203575" h="1614804">
                <a:moveTo>
                  <a:pt x="3050654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462024"/>
                </a:lnTo>
                <a:lnTo>
                  <a:pt x="7769" y="1510192"/>
                </a:lnTo>
                <a:lnTo>
                  <a:pt x="29405" y="1552027"/>
                </a:lnTo>
                <a:lnTo>
                  <a:pt x="62396" y="1585018"/>
                </a:lnTo>
                <a:lnTo>
                  <a:pt x="104231" y="1606654"/>
                </a:lnTo>
                <a:lnTo>
                  <a:pt x="152400" y="1614424"/>
                </a:lnTo>
                <a:lnTo>
                  <a:pt x="3050654" y="1614424"/>
                </a:lnTo>
                <a:lnTo>
                  <a:pt x="3098822" y="1606654"/>
                </a:lnTo>
                <a:lnTo>
                  <a:pt x="3140657" y="1585018"/>
                </a:lnTo>
                <a:lnTo>
                  <a:pt x="3173648" y="1552027"/>
                </a:lnTo>
                <a:lnTo>
                  <a:pt x="3195284" y="1510192"/>
                </a:lnTo>
                <a:lnTo>
                  <a:pt x="3203054" y="1462024"/>
                </a:lnTo>
                <a:lnTo>
                  <a:pt x="3203054" y="152400"/>
                </a:lnTo>
                <a:lnTo>
                  <a:pt x="3195284" y="104231"/>
                </a:lnTo>
                <a:lnTo>
                  <a:pt x="3173648" y="62396"/>
                </a:lnTo>
                <a:lnTo>
                  <a:pt x="3140657" y="29405"/>
                </a:lnTo>
                <a:lnTo>
                  <a:pt x="3098822" y="7769"/>
                </a:lnTo>
                <a:lnTo>
                  <a:pt x="3050654" y="0"/>
                </a:lnTo>
                <a:close/>
              </a:path>
            </a:pathLst>
          </a:custGeom>
          <a:solidFill>
            <a:srgbClr val="F1F4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364024" y="4999368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364024" y="5521337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192574" y="3485873"/>
            <a:ext cx="3057525" cy="2545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IDX</a:t>
            </a:r>
            <a:r>
              <a:rPr sz="1550" b="1" spc="-75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Integration</a:t>
            </a:r>
            <a:endParaRPr sz="155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910"/>
              </a:spcBef>
            </a:pPr>
            <a:r>
              <a:rPr sz="1150" spc="-2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IDX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website and CRM work together as a </a:t>
            </a:r>
            <a:r>
              <a:rPr sz="11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single,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integrated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system to help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optimize </a:t>
            </a:r>
            <a:r>
              <a:rPr sz="11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opportunities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work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more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productively.</a:t>
            </a:r>
            <a:endParaRPr sz="1150">
              <a:latin typeface="Lato"/>
              <a:cs typeface="Lato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50">
              <a:latin typeface="Lato"/>
              <a:cs typeface="Lato"/>
            </a:endParaRPr>
          </a:p>
          <a:p>
            <a:pPr marL="355600" marR="128905" indent="-171450">
              <a:lnSpc>
                <a:spcPts val="1250"/>
              </a:lnSpc>
              <a:buSzPct val="95238"/>
              <a:buFont typeface="Lato Light"/>
              <a:buChar char="•"/>
              <a:tabLst>
                <a:tab pos="355600" algn="l"/>
              </a:tabLst>
            </a:pP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Keep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all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information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one,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easy-to-use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system</a:t>
            </a:r>
            <a:endParaRPr sz="1050">
              <a:latin typeface="Lato"/>
              <a:cs typeface="Lato"/>
            </a:endParaRPr>
          </a:p>
          <a:p>
            <a:pPr marL="355600" marR="53340">
              <a:lnSpc>
                <a:spcPts val="1250"/>
              </a:lnSpc>
              <a:spcBef>
                <a:spcPts val="360"/>
              </a:spcBef>
            </a:pP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Lead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Rating uses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leads’ activity to show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which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are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best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bets,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so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can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prioritize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your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time</a:t>
            </a:r>
            <a:endParaRPr sz="1050">
              <a:latin typeface="Lato"/>
              <a:cs typeface="Lato"/>
            </a:endParaRPr>
          </a:p>
          <a:p>
            <a:pPr marL="355600" marR="53975">
              <a:lnSpc>
                <a:spcPts val="1250"/>
              </a:lnSpc>
              <a:spcBef>
                <a:spcPts val="360"/>
              </a:spcBef>
            </a:pP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leads’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property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search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viewing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history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kept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alongside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notes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tasks,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all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working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together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help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you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close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them</a:t>
            </a:r>
            <a:endParaRPr sz="1050">
              <a:latin typeface="Lato"/>
              <a:cs typeface="Lato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62673" y="3531069"/>
            <a:ext cx="3611879" cy="2674620"/>
            <a:chOff x="362673" y="3531069"/>
            <a:chExt cx="3611879" cy="2674620"/>
          </a:xfrm>
        </p:grpSpPr>
        <p:sp>
          <p:nvSpPr>
            <p:cNvPr id="12" name="object 12"/>
            <p:cNvSpPr/>
            <p:nvPr/>
          </p:nvSpPr>
          <p:spPr>
            <a:xfrm>
              <a:off x="362673" y="3531069"/>
              <a:ext cx="3611879" cy="2674620"/>
            </a:xfrm>
            <a:custGeom>
              <a:avLst/>
              <a:gdLst/>
              <a:ahLst/>
              <a:cxnLst/>
              <a:rect l="l" t="t" r="r" b="b"/>
              <a:pathLst>
                <a:path w="3611879" h="2674620">
                  <a:moveTo>
                    <a:pt x="3611879" y="0"/>
                  </a:moveTo>
                  <a:lnTo>
                    <a:pt x="0" y="0"/>
                  </a:lnTo>
                  <a:lnTo>
                    <a:pt x="0" y="2674620"/>
                  </a:lnTo>
                  <a:lnTo>
                    <a:pt x="3611879" y="2674620"/>
                  </a:lnTo>
                  <a:lnTo>
                    <a:pt x="3611879" y="0"/>
                  </a:lnTo>
                  <a:close/>
                </a:path>
              </a:pathLst>
            </a:custGeom>
            <a:solidFill>
              <a:srgbClr val="231F20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99" y="3546034"/>
              <a:ext cx="3505200" cy="2571745"/>
            </a:xfrm>
            <a:prstGeom prst="rect">
              <a:avLst/>
            </a:prstGeom>
          </p:spPr>
        </p:pic>
      </p:grpSp>
      <p:sp>
        <p:nvSpPr>
          <p:cNvPr id="14" name="object 14"/>
          <p:cNvSpPr/>
          <p:nvPr/>
        </p:nvSpPr>
        <p:spPr>
          <a:xfrm>
            <a:off x="393700" y="7337896"/>
            <a:ext cx="3666490" cy="1901825"/>
          </a:xfrm>
          <a:custGeom>
            <a:avLst/>
            <a:gdLst/>
            <a:ahLst/>
            <a:cxnLst/>
            <a:rect l="l" t="t" r="r" b="b"/>
            <a:pathLst>
              <a:path w="3666490" h="1901825">
                <a:moveTo>
                  <a:pt x="3513836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748955"/>
                </a:lnTo>
                <a:lnTo>
                  <a:pt x="7769" y="1797123"/>
                </a:lnTo>
                <a:lnTo>
                  <a:pt x="29405" y="1838958"/>
                </a:lnTo>
                <a:lnTo>
                  <a:pt x="62396" y="1871949"/>
                </a:lnTo>
                <a:lnTo>
                  <a:pt x="104231" y="1893585"/>
                </a:lnTo>
                <a:lnTo>
                  <a:pt x="152400" y="1901355"/>
                </a:lnTo>
                <a:lnTo>
                  <a:pt x="3513836" y="1901355"/>
                </a:lnTo>
                <a:lnTo>
                  <a:pt x="3562004" y="1893585"/>
                </a:lnTo>
                <a:lnTo>
                  <a:pt x="3603839" y="1871949"/>
                </a:lnTo>
                <a:lnTo>
                  <a:pt x="3636830" y="1838958"/>
                </a:lnTo>
                <a:lnTo>
                  <a:pt x="3658466" y="1797123"/>
                </a:lnTo>
                <a:lnTo>
                  <a:pt x="3666236" y="1748955"/>
                </a:lnTo>
                <a:lnTo>
                  <a:pt x="3666236" y="152400"/>
                </a:lnTo>
                <a:lnTo>
                  <a:pt x="3658466" y="104231"/>
                </a:lnTo>
                <a:lnTo>
                  <a:pt x="3636830" y="62396"/>
                </a:lnTo>
                <a:lnTo>
                  <a:pt x="3603839" y="29405"/>
                </a:lnTo>
                <a:lnTo>
                  <a:pt x="3562004" y="7769"/>
                </a:lnTo>
                <a:lnTo>
                  <a:pt x="3513836" y="0"/>
                </a:lnTo>
                <a:close/>
              </a:path>
            </a:pathLst>
          </a:custGeom>
          <a:solidFill>
            <a:srgbClr val="F1F4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93700" y="6491056"/>
            <a:ext cx="3477260" cy="7385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Business</a:t>
            </a:r>
            <a:r>
              <a:rPr sz="1550" b="1" spc="-7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Dashboard</a:t>
            </a:r>
            <a:endParaRPr sz="155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750"/>
              </a:spcBef>
            </a:pP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Everything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need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monitor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performance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and </a:t>
            </a:r>
            <a:r>
              <a:rPr sz="1150" spc="-2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manage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your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 time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is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provided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in one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screen.</a:t>
            </a:r>
            <a:endParaRPr sz="1150">
              <a:latin typeface="Lato"/>
              <a:cs typeface="Lato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52450" y="7755884"/>
            <a:ext cx="99060" cy="43434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52450" y="8375645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52450" y="8738865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52450" y="7451084"/>
            <a:ext cx="3325495" cy="1638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0" marR="100965" indent="-171450">
              <a:lnSpc>
                <a:spcPct val="100000"/>
              </a:lnSpc>
              <a:spcBef>
                <a:spcPts val="100"/>
              </a:spcBef>
              <a:buSzPct val="95238"/>
              <a:buFont typeface="Lato Light"/>
              <a:buChar char="•"/>
              <a:tabLst>
                <a:tab pos="184150" algn="l"/>
              </a:tabLst>
            </a:pP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Track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percentage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of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activity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last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30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days</a:t>
            </a:r>
            <a:endParaRPr sz="1050">
              <a:latin typeface="Lato"/>
              <a:cs typeface="Lato"/>
            </a:endParaRPr>
          </a:p>
          <a:p>
            <a:pPr marL="184150">
              <a:lnSpc>
                <a:spcPct val="100000"/>
              </a:lnSpc>
              <a:spcBef>
                <a:spcPts val="340"/>
              </a:spcBef>
            </a:pP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Track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percentage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of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subscriptions</a:t>
            </a:r>
            <a:endParaRPr sz="1050">
              <a:latin typeface="Lato"/>
              <a:cs typeface="Lato"/>
            </a:endParaRPr>
          </a:p>
          <a:p>
            <a:pPr marL="184150" marR="341630">
              <a:lnSpc>
                <a:spcPct val="100000"/>
              </a:lnSpc>
              <a:spcBef>
                <a:spcPts val="35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all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funnel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monitor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their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progress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towards closing</a:t>
            </a:r>
            <a:endParaRPr sz="1050">
              <a:latin typeface="Lato"/>
              <a:cs typeface="Lato"/>
            </a:endParaRPr>
          </a:p>
          <a:p>
            <a:pPr marL="184150" marR="302260">
              <a:lnSpc>
                <a:spcPct val="100000"/>
              </a:lnSpc>
              <a:spcBef>
                <a:spcPts val="340"/>
              </a:spcBef>
            </a:pP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Learn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which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of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generation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channels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are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producing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 most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endParaRPr sz="1050">
              <a:latin typeface="Lato"/>
              <a:cs typeface="Lato"/>
            </a:endParaRPr>
          </a:p>
          <a:p>
            <a:pPr marL="184150" marR="295910">
              <a:lnSpc>
                <a:spcPct val="100000"/>
              </a:lnSpc>
              <a:spcBef>
                <a:spcPts val="34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tasks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that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are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due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today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other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tasks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scheduled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for the week</a:t>
            </a:r>
            <a:endParaRPr sz="1050">
              <a:latin typeface="Lato"/>
              <a:cs typeface="Lato"/>
            </a:endParaRPr>
          </a:p>
        </p:txBody>
      </p:sp>
      <p:pic>
        <p:nvPicPr>
          <p:cNvPr id="20" name="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79900" y="6765391"/>
            <a:ext cx="3149600" cy="2437511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48041" y="475701"/>
            <a:ext cx="2139224" cy="513146"/>
          </a:xfrm>
          <a:prstGeom prst="rect">
            <a:avLst/>
          </a:prstGeom>
        </p:spPr>
      </p:pic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5695" y="355882"/>
            <a:ext cx="3455035" cy="762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Tools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0" dirty="0">
                <a:solidFill>
                  <a:srgbClr val="58595B"/>
                </a:solidFill>
                <a:latin typeface="Open Sans"/>
                <a:cs typeface="Open Sans"/>
              </a:rPr>
              <a:t>To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Help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You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Close</a:t>
            </a:r>
            <a:endParaRPr sz="155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945"/>
              </a:spcBef>
            </a:pP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Smart,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powerful,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simple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features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work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together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to </a:t>
            </a:r>
            <a:r>
              <a:rPr sz="1150" spc="-2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keep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you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productive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while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staying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out of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your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25" dirty="0">
                <a:solidFill>
                  <a:srgbClr val="58595B"/>
                </a:solidFill>
                <a:latin typeface="Lato"/>
                <a:cs typeface="Lato"/>
              </a:rPr>
              <a:t>way.</a:t>
            </a:r>
            <a:endParaRPr sz="1150">
              <a:latin typeface="Lato"/>
              <a:cs typeface="La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99387" y="3542278"/>
            <a:ext cx="3321050" cy="771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More</a:t>
            </a:r>
            <a:r>
              <a:rPr sz="1550" b="1" spc="-6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Mobile</a:t>
            </a:r>
            <a:r>
              <a:rPr sz="1550" b="1" spc="-6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Power</a:t>
            </a:r>
            <a:endParaRPr sz="155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1010"/>
              </a:spcBef>
            </a:pP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Stay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on top of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tasks with access to Agent CRM </a:t>
            </a:r>
            <a:r>
              <a:rPr sz="11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features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Optima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Leads,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our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mobile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app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for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agents.</a:t>
            </a:r>
            <a:endParaRPr sz="1150">
              <a:latin typeface="Lato"/>
              <a:cs typeface="La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086859" y="4493259"/>
            <a:ext cx="3300729" cy="1312545"/>
          </a:xfrm>
          <a:custGeom>
            <a:avLst/>
            <a:gdLst/>
            <a:ahLst/>
            <a:cxnLst/>
            <a:rect l="l" t="t" r="r" b="b"/>
            <a:pathLst>
              <a:path w="3300729" h="1312545">
                <a:moveTo>
                  <a:pt x="3148012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159725"/>
                </a:lnTo>
                <a:lnTo>
                  <a:pt x="7769" y="1207892"/>
                </a:lnTo>
                <a:lnTo>
                  <a:pt x="29405" y="1249724"/>
                </a:lnTo>
                <a:lnTo>
                  <a:pt x="62396" y="1282711"/>
                </a:lnTo>
                <a:lnTo>
                  <a:pt x="104231" y="1304344"/>
                </a:lnTo>
                <a:lnTo>
                  <a:pt x="152400" y="1312113"/>
                </a:lnTo>
                <a:lnTo>
                  <a:pt x="3148012" y="1312113"/>
                </a:lnTo>
                <a:lnTo>
                  <a:pt x="3196180" y="1304344"/>
                </a:lnTo>
                <a:lnTo>
                  <a:pt x="3238015" y="1282711"/>
                </a:lnTo>
                <a:lnTo>
                  <a:pt x="3271006" y="1249724"/>
                </a:lnTo>
                <a:lnTo>
                  <a:pt x="3292642" y="1207892"/>
                </a:lnTo>
                <a:lnTo>
                  <a:pt x="3300412" y="1159725"/>
                </a:lnTo>
                <a:lnTo>
                  <a:pt x="3300412" y="152400"/>
                </a:lnTo>
                <a:lnTo>
                  <a:pt x="3292642" y="104231"/>
                </a:lnTo>
                <a:lnTo>
                  <a:pt x="3271006" y="62396"/>
                </a:lnTo>
                <a:lnTo>
                  <a:pt x="3238015" y="29405"/>
                </a:lnTo>
                <a:lnTo>
                  <a:pt x="3196180" y="7769"/>
                </a:lnTo>
                <a:lnTo>
                  <a:pt x="3148012" y="0"/>
                </a:lnTo>
                <a:close/>
              </a:path>
            </a:pathLst>
          </a:custGeom>
          <a:solidFill>
            <a:srgbClr val="F1F4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271199" y="4535073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71199" y="4898293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271199" y="5261513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442649" y="4541423"/>
            <a:ext cx="2790190" cy="1070610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 marR="70485">
              <a:lnSpc>
                <a:spcPts val="1250"/>
              </a:lnSpc>
              <a:spcBef>
                <a:spcPts val="15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Add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&amp;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update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Lead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Stage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records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as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move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them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closer to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closing</a:t>
            </a:r>
            <a:endParaRPr sz="1050">
              <a:latin typeface="Lato"/>
              <a:cs typeface="Lato"/>
            </a:endParaRPr>
          </a:p>
          <a:p>
            <a:pPr marL="12700" marR="57785">
              <a:lnSpc>
                <a:spcPts val="1250"/>
              </a:lnSpc>
              <a:spcBef>
                <a:spcPts val="36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Add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&amp;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update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35" dirty="0">
                <a:solidFill>
                  <a:srgbClr val="58595B"/>
                </a:solidFill>
                <a:latin typeface="Lato"/>
                <a:cs typeface="Lato"/>
              </a:rPr>
              <a:t>Tags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records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easily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find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them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using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filters</a:t>
            </a:r>
            <a:endParaRPr sz="1050">
              <a:latin typeface="Lato"/>
              <a:cs typeface="Lato"/>
            </a:endParaRPr>
          </a:p>
          <a:p>
            <a:pPr marL="12700" marR="5080">
              <a:lnSpc>
                <a:spcPts val="1250"/>
              </a:lnSpc>
              <a:spcBef>
                <a:spcPts val="359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Add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notes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automatic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time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stamps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&amp;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review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them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lead’s History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view</a:t>
            </a:r>
            <a:endParaRPr sz="1050">
              <a:latin typeface="Lato"/>
              <a:cs typeface="Lato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8266" y="3639311"/>
            <a:ext cx="3407359" cy="2166061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419100" y="1256531"/>
            <a:ext cx="3467100" cy="2063750"/>
          </a:xfrm>
          <a:custGeom>
            <a:avLst/>
            <a:gdLst/>
            <a:ahLst/>
            <a:cxnLst/>
            <a:rect l="l" t="t" r="r" b="b"/>
            <a:pathLst>
              <a:path w="3467100" h="2063750">
                <a:moveTo>
                  <a:pt x="3314700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910854"/>
                </a:lnTo>
                <a:lnTo>
                  <a:pt x="7769" y="1959022"/>
                </a:lnTo>
                <a:lnTo>
                  <a:pt x="29405" y="2000857"/>
                </a:lnTo>
                <a:lnTo>
                  <a:pt x="62396" y="2033848"/>
                </a:lnTo>
                <a:lnTo>
                  <a:pt x="104231" y="2055484"/>
                </a:lnTo>
                <a:lnTo>
                  <a:pt x="152400" y="2063254"/>
                </a:lnTo>
                <a:lnTo>
                  <a:pt x="3314700" y="2063254"/>
                </a:lnTo>
                <a:lnTo>
                  <a:pt x="3362868" y="2055484"/>
                </a:lnTo>
                <a:lnTo>
                  <a:pt x="3404703" y="2033848"/>
                </a:lnTo>
                <a:lnTo>
                  <a:pt x="3437694" y="2000857"/>
                </a:lnTo>
                <a:lnTo>
                  <a:pt x="3459330" y="1959022"/>
                </a:lnTo>
                <a:lnTo>
                  <a:pt x="3467100" y="1910854"/>
                </a:lnTo>
                <a:lnTo>
                  <a:pt x="3467100" y="152400"/>
                </a:lnTo>
                <a:lnTo>
                  <a:pt x="3459330" y="104231"/>
                </a:lnTo>
                <a:lnTo>
                  <a:pt x="3437694" y="62396"/>
                </a:lnTo>
                <a:lnTo>
                  <a:pt x="3404703" y="29405"/>
                </a:lnTo>
                <a:lnTo>
                  <a:pt x="3362868" y="7769"/>
                </a:lnTo>
                <a:lnTo>
                  <a:pt x="3314700" y="0"/>
                </a:lnTo>
                <a:close/>
              </a:path>
            </a:pathLst>
          </a:custGeom>
          <a:solidFill>
            <a:srgbClr val="F1F4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77850" y="1283359"/>
            <a:ext cx="99060" cy="63881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77850" y="2107589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77850" y="2470808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77850" y="2834029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49300" y="1297329"/>
            <a:ext cx="3000375" cy="19395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35330">
              <a:lnSpc>
                <a:spcPct val="127800"/>
              </a:lnSpc>
              <a:spcBef>
                <a:spcPts val="100"/>
              </a:spcBef>
            </a:pP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K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eep all 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y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our tasks in a single </a:t>
            </a:r>
            <a:r>
              <a:rPr sz="1050" spc="-114" dirty="0">
                <a:solidFill>
                  <a:srgbClr val="58595B"/>
                </a:solidFill>
                <a:latin typeface="Lato"/>
                <a:cs typeface="Lato"/>
              </a:rPr>
              <a:t>T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 Do list  Sync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tasks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calendar</a:t>
            </a:r>
            <a:endParaRPr sz="1050" dirty="0">
              <a:latin typeface="Lato"/>
              <a:cs typeface="Lato"/>
            </a:endParaRPr>
          </a:p>
          <a:p>
            <a:pPr marL="12700" marR="20320">
              <a:lnSpc>
                <a:spcPts val="1250"/>
              </a:lnSpc>
              <a:spcBef>
                <a:spcPts val="40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Create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35" dirty="0">
                <a:solidFill>
                  <a:srgbClr val="58595B"/>
                </a:solidFill>
                <a:latin typeface="Lato"/>
                <a:cs typeface="Lato"/>
              </a:rPr>
              <a:t>Tags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track,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filter,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categorize,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instantly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find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your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leads</a:t>
            </a:r>
            <a:endParaRPr sz="1050" dirty="0">
              <a:latin typeface="Lato"/>
              <a:cs typeface="Lato"/>
            </a:endParaRPr>
          </a:p>
          <a:p>
            <a:pPr marL="12700">
              <a:lnSpc>
                <a:spcPts val="1255"/>
              </a:lnSpc>
              <a:spcBef>
                <a:spcPts val="309"/>
              </a:spcBef>
            </a:pP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Locate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tasks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groups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</a:t>
            </a:r>
            <a:r>
              <a:rPr lang="en-US" sz="1050" dirty="0">
                <a:solidFill>
                  <a:srgbClr val="58595B"/>
                </a:solidFill>
                <a:latin typeface="Lato"/>
                <a:cs typeface="Lato"/>
              </a:rPr>
              <a:t>f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tasks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variety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of</a:t>
            </a:r>
            <a:endParaRPr sz="1050" dirty="0">
              <a:latin typeface="Lato"/>
              <a:cs typeface="Lato"/>
            </a:endParaRPr>
          </a:p>
          <a:p>
            <a:pPr marL="12700">
              <a:lnSpc>
                <a:spcPts val="1255"/>
              </a:lnSpc>
            </a:pP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filter</a:t>
            </a:r>
            <a:r>
              <a:rPr sz="1050" spc="-3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options</a:t>
            </a:r>
            <a:endParaRPr sz="1050" dirty="0">
              <a:latin typeface="Lato"/>
              <a:cs typeface="Lato"/>
            </a:endParaRPr>
          </a:p>
          <a:p>
            <a:pPr marL="12700">
              <a:lnSpc>
                <a:spcPts val="1255"/>
              </a:lnSpc>
              <a:spcBef>
                <a:spcPts val="35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Use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filters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make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changes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&amp;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updates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multiple</a:t>
            </a:r>
            <a:endParaRPr sz="1050" dirty="0">
              <a:latin typeface="Lato"/>
              <a:cs typeface="Lato"/>
            </a:endParaRPr>
          </a:p>
          <a:p>
            <a:pPr marL="12700">
              <a:lnSpc>
                <a:spcPts val="1255"/>
              </a:lnSpc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3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at</a:t>
            </a: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once</a:t>
            </a:r>
            <a:endParaRPr sz="1050" dirty="0">
              <a:latin typeface="Lato"/>
              <a:cs typeface="Lato"/>
            </a:endParaRPr>
          </a:p>
          <a:p>
            <a:pPr marL="12700" marR="5080">
              <a:lnSpc>
                <a:spcPts val="1250"/>
              </a:lnSpc>
              <a:spcBef>
                <a:spcPts val="400"/>
              </a:spcBef>
            </a:pP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Track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stage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of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every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Pipeline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Status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prepare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your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next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steps</a:t>
            </a:r>
            <a:endParaRPr sz="1050" dirty="0">
              <a:latin typeface="Lato"/>
              <a:cs typeface="Lato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4141165" y="400532"/>
            <a:ext cx="3442970" cy="2976880"/>
            <a:chOff x="4141165" y="400532"/>
            <a:chExt cx="3442970" cy="2976880"/>
          </a:xfrm>
        </p:grpSpPr>
        <p:sp>
          <p:nvSpPr>
            <p:cNvPr id="17" name="object 17"/>
            <p:cNvSpPr/>
            <p:nvPr/>
          </p:nvSpPr>
          <p:spPr>
            <a:xfrm>
              <a:off x="4141165" y="400532"/>
              <a:ext cx="3442970" cy="2976880"/>
            </a:xfrm>
            <a:custGeom>
              <a:avLst/>
              <a:gdLst/>
              <a:ahLst/>
              <a:cxnLst/>
              <a:rect l="l" t="t" r="r" b="b"/>
              <a:pathLst>
                <a:path w="3442970" h="2976879">
                  <a:moveTo>
                    <a:pt x="3442715" y="0"/>
                  </a:moveTo>
                  <a:lnTo>
                    <a:pt x="0" y="0"/>
                  </a:lnTo>
                  <a:lnTo>
                    <a:pt x="0" y="2976372"/>
                  </a:lnTo>
                  <a:lnTo>
                    <a:pt x="3442715" y="2976372"/>
                  </a:lnTo>
                  <a:lnTo>
                    <a:pt x="3442715" y="0"/>
                  </a:lnTo>
                  <a:close/>
                </a:path>
              </a:pathLst>
            </a:custGeom>
            <a:solidFill>
              <a:srgbClr val="231F20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55439" y="414820"/>
              <a:ext cx="3337560" cy="2874302"/>
            </a:xfrm>
            <a:prstGeom prst="rect">
              <a:avLst/>
            </a:prstGeom>
          </p:spPr>
        </p:pic>
      </p:grpSp>
      <p:sp>
        <p:nvSpPr>
          <p:cNvPr id="19" name="object 19"/>
          <p:cNvSpPr/>
          <p:nvPr/>
        </p:nvSpPr>
        <p:spPr>
          <a:xfrm>
            <a:off x="418395" y="6955359"/>
            <a:ext cx="3694429" cy="2140585"/>
          </a:xfrm>
          <a:custGeom>
            <a:avLst/>
            <a:gdLst/>
            <a:ahLst/>
            <a:cxnLst/>
            <a:rect l="l" t="t" r="r" b="b"/>
            <a:pathLst>
              <a:path w="3694429" h="2140584">
                <a:moveTo>
                  <a:pt x="3541649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399"/>
                </a:lnTo>
                <a:lnTo>
                  <a:pt x="0" y="1988019"/>
                </a:lnTo>
                <a:lnTo>
                  <a:pt x="7769" y="2036192"/>
                </a:lnTo>
                <a:lnTo>
                  <a:pt x="29405" y="2078028"/>
                </a:lnTo>
                <a:lnTo>
                  <a:pt x="62396" y="2111017"/>
                </a:lnTo>
                <a:lnTo>
                  <a:pt x="104231" y="2132651"/>
                </a:lnTo>
                <a:lnTo>
                  <a:pt x="152400" y="2140419"/>
                </a:lnTo>
                <a:lnTo>
                  <a:pt x="3541649" y="2140419"/>
                </a:lnTo>
                <a:lnTo>
                  <a:pt x="3589822" y="2132651"/>
                </a:lnTo>
                <a:lnTo>
                  <a:pt x="3631657" y="2111017"/>
                </a:lnTo>
                <a:lnTo>
                  <a:pt x="3664646" y="2078028"/>
                </a:lnTo>
                <a:lnTo>
                  <a:pt x="3686280" y="2036192"/>
                </a:lnTo>
                <a:lnTo>
                  <a:pt x="3694049" y="1988019"/>
                </a:lnTo>
                <a:lnTo>
                  <a:pt x="3694049" y="152399"/>
                </a:lnTo>
                <a:lnTo>
                  <a:pt x="3686280" y="104231"/>
                </a:lnTo>
                <a:lnTo>
                  <a:pt x="3664646" y="62396"/>
                </a:lnTo>
                <a:lnTo>
                  <a:pt x="3631657" y="29405"/>
                </a:lnTo>
                <a:lnTo>
                  <a:pt x="3589822" y="7769"/>
                </a:lnTo>
                <a:lnTo>
                  <a:pt x="3541649" y="0"/>
                </a:lnTo>
                <a:close/>
              </a:path>
            </a:pathLst>
          </a:custGeom>
          <a:solidFill>
            <a:srgbClr val="F1F4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397808" y="6061730"/>
            <a:ext cx="3714115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dirty="0">
                <a:solidFill>
                  <a:srgbClr val="58595B"/>
                </a:solidFill>
                <a:latin typeface="Open Sans"/>
                <a:cs typeface="Open Sans"/>
              </a:rPr>
              <a:t>A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Complete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Email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Toolbox</a:t>
            </a:r>
            <a:endParaRPr sz="155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850"/>
              </a:spcBef>
            </a:pP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Add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more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email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marketing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tools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engage,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build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trust,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and </a:t>
            </a:r>
            <a:r>
              <a:rPr sz="1150" spc="-2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grow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relationships with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leads.</a:t>
            </a:r>
            <a:endParaRPr sz="1150">
              <a:latin typeface="Lato"/>
              <a:cs typeface="Lato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77145" y="7049496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77145" y="7412716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77145" y="7775936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77145" y="8087086"/>
            <a:ext cx="99060" cy="43434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7145" y="8706846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8595" y="7055846"/>
            <a:ext cx="3213100" cy="18427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63525">
              <a:lnSpc>
                <a:spcPct val="100000"/>
              </a:lnSpc>
              <a:spcBef>
                <a:spcPts val="10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Send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newsletters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or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other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custom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content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you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choose</a:t>
            </a:r>
            <a:endParaRPr sz="1050">
              <a:latin typeface="Lato"/>
              <a:cs typeface="Lato"/>
            </a:endParaRPr>
          </a:p>
          <a:p>
            <a:pPr marL="12700" marR="5080">
              <a:lnSpc>
                <a:spcPct val="100000"/>
              </a:lnSpc>
              <a:spcBef>
                <a:spcPts val="34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Recognize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leads’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birthdays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&amp;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closing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anniversaries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ready-to-use, automated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emails</a:t>
            </a:r>
            <a:endParaRPr sz="1050">
              <a:latin typeface="Lato"/>
              <a:cs typeface="Lato"/>
            </a:endParaRPr>
          </a:p>
          <a:p>
            <a:pPr marL="12700" marR="25400">
              <a:lnSpc>
                <a:spcPct val="100000"/>
              </a:lnSpc>
              <a:spcBef>
                <a:spcPts val="34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Use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drag-and-drop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editor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quickly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build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images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&amp; embedded videos</a:t>
            </a:r>
            <a:endParaRPr sz="1050">
              <a:latin typeface="Lato"/>
              <a:cs typeface="Lato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Add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images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from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our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stock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image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library</a:t>
            </a:r>
            <a:endParaRPr sz="1050">
              <a:latin typeface="Lato"/>
              <a:cs typeface="Lato"/>
            </a:endParaRPr>
          </a:p>
          <a:p>
            <a:pPr marL="12700">
              <a:lnSpc>
                <a:spcPts val="1255"/>
              </a:lnSpc>
              <a:spcBef>
                <a:spcPts val="35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are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sent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from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your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own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address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avoid</a:t>
            </a:r>
            <a:endParaRPr sz="1050">
              <a:latin typeface="Lato"/>
              <a:cs typeface="Lato"/>
            </a:endParaRPr>
          </a:p>
          <a:p>
            <a:pPr marL="12700">
              <a:lnSpc>
                <a:spcPts val="1255"/>
              </a:lnSpc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spam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&amp;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junk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filters</a:t>
            </a:r>
            <a:endParaRPr sz="1050">
              <a:latin typeface="Lato"/>
              <a:cs typeface="Lato"/>
            </a:endParaRPr>
          </a:p>
          <a:p>
            <a:pPr marL="12700">
              <a:lnSpc>
                <a:spcPct val="100000"/>
              </a:lnSpc>
              <a:spcBef>
                <a:spcPts val="350"/>
              </a:spcBef>
            </a:pP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Track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performance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metrics</a:t>
            </a:r>
            <a:endParaRPr sz="1050">
              <a:latin typeface="Lato"/>
              <a:cs typeface="Lato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4295470" y="6426758"/>
            <a:ext cx="3291840" cy="2738755"/>
            <a:chOff x="4295470" y="6426758"/>
            <a:chExt cx="3291840" cy="2738755"/>
          </a:xfrm>
        </p:grpSpPr>
        <p:sp>
          <p:nvSpPr>
            <p:cNvPr id="28" name="object 28"/>
            <p:cNvSpPr/>
            <p:nvPr/>
          </p:nvSpPr>
          <p:spPr>
            <a:xfrm>
              <a:off x="4295470" y="6426758"/>
              <a:ext cx="3291840" cy="2738755"/>
            </a:xfrm>
            <a:custGeom>
              <a:avLst/>
              <a:gdLst/>
              <a:ahLst/>
              <a:cxnLst/>
              <a:rect l="l" t="t" r="r" b="b"/>
              <a:pathLst>
                <a:path w="3291840" h="2738754">
                  <a:moveTo>
                    <a:pt x="3291839" y="0"/>
                  </a:moveTo>
                  <a:lnTo>
                    <a:pt x="0" y="0"/>
                  </a:lnTo>
                  <a:lnTo>
                    <a:pt x="0" y="2738628"/>
                  </a:lnTo>
                  <a:lnTo>
                    <a:pt x="3291839" y="2738628"/>
                  </a:lnTo>
                  <a:lnTo>
                    <a:pt x="3291839" y="0"/>
                  </a:lnTo>
                  <a:close/>
                </a:path>
              </a:pathLst>
            </a:custGeom>
            <a:solidFill>
              <a:srgbClr val="231F20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15002" y="6445821"/>
              <a:ext cx="3177997" cy="2624556"/>
            </a:xfrm>
            <a:prstGeom prst="rect">
              <a:avLst/>
            </a:prstGeom>
          </p:spPr>
        </p:pic>
      </p:grp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1681</Words>
  <Application>Microsoft Office PowerPoint</Application>
  <PresentationFormat>Custom</PresentationFormat>
  <Paragraphs>207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Lato</vt:lpstr>
      <vt:lpstr>Lato Light</vt:lpstr>
      <vt:lpstr>Open Sans</vt:lpstr>
      <vt:lpstr>Office Theme</vt:lpstr>
      <vt:lpstr>PREMIUM SEARCH</vt:lpstr>
      <vt:lpstr>PowerPoint Presentation</vt:lpstr>
      <vt:lpstr>MarketBoost</vt:lpstr>
      <vt:lpstr>PowerPoint Presentation</vt:lpstr>
      <vt:lpstr>OPTIMA LEADS</vt:lpstr>
      <vt:lpstr>MARKETING  AUTOMATION Smart, automated text &amp; email follow-up.</vt:lpstr>
      <vt:lpstr>Agent CRM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PREMIUM SEARCH</dc:title>
  <cp:lastModifiedBy>Hank Hansen</cp:lastModifiedBy>
  <cp:revision>2</cp:revision>
  <dcterms:created xsi:type="dcterms:W3CDTF">2021-12-10T23:33:54Z</dcterms:created>
  <dcterms:modified xsi:type="dcterms:W3CDTF">2023-10-05T17:42:38Z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2021-10-13T00:00:00Z</vt:filetime>
  </property>
  <property fmtid="{D5CDD505-2E9C-101B-9397-08002B2CF9AE}" pid="3" name="Creator">
    <vt:lpwstr>Adobe InDesign 15.1 (Macintosh)</vt:lpwstr>
  </property>
  <property fmtid="{D5CDD505-2E9C-101B-9397-08002B2CF9AE}" pid="4" name="LastSaved">
    <vt:filetime>2021-12-10T00:00:00Z</vt:filetime>
  </property>
</Properties>
</file>